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21" autoAdjust="0"/>
    <p:restoredTop sz="94660"/>
  </p:normalViewPr>
  <p:slideViewPr>
    <p:cSldViewPr snapToGrid="0">
      <p:cViewPr>
        <p:scale>
          <a:sx n="100" d="100"/>
          <a:sy n="100" d="100"/>
        </p:scale>
        <p:origin x="859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7306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61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43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5139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42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475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6332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382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06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727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2547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2D6C3-5C91-4C9A-B3C2-A25409CD19D6}" type="datetimeFigureOut">
              <a:rPr lang="nl-NL" smtClean="0"/>
              <a:t>25-2-2022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0C374-6045-4F92-AA39-2B7DD047696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339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8AB86F1-50BF-441C-9845-F0CA381D16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060581"/>
              </p:ext>
            </p:extLst>
          </p:nvPr>
        </p:nvGraphicFramePr>
        <p:xfrm>
          <a:off x="237995" y="200416"/>
          <a:ext cx="6400801" cy="94571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76505">
                  <a:extLst>
                    <a:ext uri="{9D8B030D-6E8A-4147-A177-3AD203B41FA5}">
                      <a16:colId xmlns:a16="http://schemas.microsoft.com/office/drawing/2014/main" val="2777839991"/>
                    </a:ext>
                  </a:extLst>
                </a:gridCol>
                <a:gridCol w="292100">
                  <a:extLst>
                    <a:ext uri="{9D8B030D-6E8A-4147-A177-3AD203B41FA5}">
                      <a16:colId xmlns:a16="http://schemas.microsoft.com/office/drawing/2014/main" val="536188457"/>
                    </a:ext>
                  </a:extLst>
                </a:gridCol>
                <a:gridCol w="650875">
                  <a:extLst>
                    <a:ext uri="{9D8B030D-6E8A-4147-A177-3AD203B41FA5}">
                      <a16:colId xmlns:a16="http://schemas.microsoft.com/office/drawing/2014/main" val="2498247155"/>
                    </a:ext>
                  </a:extLst>
                </a:gridCol>
                <a:gridCol w="365125">
                  <a:extLst>
                    <a:ext uri="{9D8B030D-6E8A-4147-A177-3AD203B41FA5}">
                      <a16:colId xmlns:a16="http://schemas.microsoft.com/office/drawing/2014/main" val="1247890865"/>
                    </a:ext>
                  </a:extLst>
                </a:gridCol>
                <a:gridCol w="415795">
                  <a:extLst>
                    <a:ext uri="{9D8B030D-6E8A-4147-A177-3AD203B41FA5}">
                      <a16:colId xmlns:a16="http://schemas.microsoft.com/office/drawing/2014/main" val="3376535277"/>
                    </a:ext>
                  </a:extLst>
                </a:gridCol>
                <a:gridCol w="898655">
                  <a:extLst>
                    <a:ext uri="{9D8B030D-6E8A-4147-A177-3AD203B41FA5}">
                      <a16:colId xmlns:a16="http://schemas.microsoft.com/office/drawing/2014/main" val="187434344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3582914222"/>
                    </a:ext>
                  </a:extLst>
                </a:gridCol>
                <a:gridCol w="138113">
                  <a:extLst>
                    <a:ext uri="{9D8B030D-6E8A-4147-A177-3AD203B41FA5}">
                      <a16:colId xmlns:a16="http://schemas.microsoft.com/office/drawing/2014/main" val="3794191324"/>
                    </a:ext>
                  </a:extLst>
                </a:gridCol>
                <a:gridCol w="620713">
                  <a:extLst>
                    <a:ext uri="{9D8B030D-6E8A-4147-A177-3AD203B41FA5}">
                      <a16:colId xmlns:a16="http://schemas.microsoft.com/office/drawing/2014/main" val="562942425"/>
                    </a:ext>
                  </a:extLst>
                </a:gridCol>
                <a:gridCol w="1050795">
                  <a:extLst>
                    <a:ext uri="{9D8B030D-6E8A-4147-A177-3AD203B41FA5}">
                      <a16:colId xmlns:a16="http://schemas.microsoft.com/office/drawing/2014/main" val="1953955914"/>
                    </a:ext>
                  </a:extLst>
                </a:gridCol>
              </a:tblGrid>
              <a:tr h="1576192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male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female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/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Other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3107975"/>
                  </a:ext>
                </a:extLst>
              </a:tr>
              <a:tr h="157619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Kids &amp;teenagers</a:t>
                      </a: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Young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Middle aged</a:t>
                      </a:r>
                    </a:p>
                    <a:p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Century Gothic" panose="020B0502020202020204" pitchFamily="34" charset="0"/>
                        </a:rPr>
                        <a:t>young</a:t>
                      </a:r>
                      <a:endParaRPr lang="nl-NL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Lots of life experience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Elderly 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419146"/>
                  </a:ext>
                </a:extLst>
              </a:tr>
              <a:tr h="157619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Un-employed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Middle income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professional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Other ..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12293585"/>
                  </a:ext>
                </a:extLst>
              </a:tr>
              <a:tr h="157619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..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..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  <a:latin typeface="Century Gothic" panose="020B0502020202020204" pitchFamily="34" charset="0"/>
                        </a:rPr>
                        <a:t>..</a:t>
                      </a:r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4323557"/>
                  </a:ext>
                </a:extLst>
              </a:tr>
              <a:tr h="1576192">
                <a:tc gridSpan="5"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nl-NL" dirty="0">
                        <a:solidFill>
                          <a:schemeClr val="bg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52123"/>
                  </a:ext>
                </a:extLst>
              </a:tr>
              <a:tr h="1576192">
                <a:tc gridSpan="5">
                  <a:txBody>
                    <a:bodyPr/>
                    <a:lstStyle/>
                    <a:p>
                      <a:pPr algn="ctr"/>
                      <a:endParaRPr lang="nl-NL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nl-NL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endParaRPr lang="nl-NL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18077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44573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C00E0E1-82D8-4649-9FBF-62CD198BB658}"/>
              </a:ext>
            </a:extLst>
          </p:cNvPr>
          <p:cNvSpPr/>
          <p:nvPr/>
        </p:nvSpPr>
        <p:spPr>
          <a:xfrm>
            <a:off x="92074" y="3636169"/>
            <a:ext cx="6705600" cy="263366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rIns="0" rtlCol="0" anchor="ctr"/>
          <a:lstStyle/>
          <a:p>
            <a:pPr algn="r"/>
            <a:endParaRPr lang="nl-NL" sz="1000">
              <a:solidFill>
                <a:schemeClr val="tx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02D2311-A375-487B-9A65-5E11725BFBAC}"/>
              </a:ext>
            </a:extLst>
          </p:cNvPr>
          <p:cNvSpPr/>
          <p:nvPr/>
        </p:nvSpPr>
        <p:spPr>
          <a:xfrm>
            <a:off x="92074" y="3867487"/>
            <a:ext cx="5527676" cy="2171026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rIns="0" rtlCol="0" anchor="ctr"/>
          <a:lstStyle/>
          <a:p>
            <a:pPr algn="r"/>
            <a:endParaRPr lang="nl-NL" sz="10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37B26A1-94EF-40F5-9C57-1943B959AF3C}"/>
              </a:ext>
            </a:extLst>
          </p:cNvPr>
          <p:cNvSpPr/>
          <p:nvPr/>
        </p:nvSpPr>
        <p:spPr>
          <a:xfrm>
            <a:off x="92074" y="4082595"/>
            <a:ext cx="4432301" cy="174081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04000" rIns="0" rtlCol="0" anchor="ctr"/>
          <a:lstStyle/>
          <a:p>
            <a:pPr algn="r"/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987D64-400F-4D89-B34A-EF9A480AB41D}"/>
              </a:ext>
            </a:extLst>
          </p:cNvPr>
          <p:cNvSpPr/>
          <p:nvPr/>
        </p:nvSpPr>
        <p:spPr>
          <a:xfrm>
            <a:off x="92074" y="4307055"/>
            <a:ext cx="3289301" cy="1291891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rIns="0" rtlCol="0" anchor="ctr"/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Industry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 firms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Economic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system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4816613-E694-468F-876E-C5BE1F6341F8}"/>
              </a:ext>
            </a:extLst>
          </p:cNvPr>
          <p:cNvSpPr/>
          <p:nvPr/>
        </p:nvSpPr>
        <p:spPr>
          <a:xfrm>
            <a:off x="92074" y="4529644"/>
            <a:ext cx="2155826" cy="84671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576000" rIns="0" rtlCol="0" anchor="ctr"/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Academia, universities, higher education system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EF02D0-16D9-4261-B02B-9F877D6F3DC6}"/>
              </a:ext>
            </a:extLst>
          </p:cNvPr>
          <p:cNvSpPr txBox="1"/>
          <p:nvPr/>
        </p:nvSpPr>
        <p:spPr>
          <a:xfrm>
            <a:off x="3476627" y="4599057"/>
            <a:ext cx="8435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State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Government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Political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system</a:t>
            </a:r>
            <a:endParaRPr lang="nl-NL" sz="1000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4B05B13-4853-42E0-820B-D011BAA1C08C}"/>
              </a:ext>
            </a:extLst>
          </p:cNvPr>
          <p:cNvSpPr txBox="1"/>
          <p:nvPr/>
        </p:nvSpPr>
        <p:spPr>
          <a:xfrm>
            <a:off x="4661533" y="4752945"/>
            <a:ext cx="821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Civil society </a:t>
            </a:r>
          </a:p>
          <a:p>
            <a:pPr algn="r"/>
            <a:r>
              <a:rPr lang="en-US" sz="1000" dirty="0">
                <a:solidFill>
                  <a:schemeClr val="tx1"/>
                </a:solidFill>
              </a:rPr>
              <a:t>and media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4D7DA6-D823-4B2C-A56B-C63EC2B3E6C7}"/>
              </a:ext>
            </a:extLst>
          </p:cNvPr>
          <p:cNvSpPr txBox="1"/>
          <p:nvPr/>
        </p:nvSpPr>
        <p:spPr>
          <a:xfrm>
            <a:off x="5819604" y="4752945"/>
            <a:ext cx="9044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>
                <a:solidFill>
                  <a:schemeClr val="tx1"/>
                </a:solidFill>
              </a:rPr>
              <a:t>Natural</a:t>
            </a:r>
          </a:p>
          <a:p>
            <a:pPr algn="r"/>
            <a:r>
              <a:rPr lang="en-US" sz="1000" dirty="0"/>
              <a:t>Environment </a:t>
            </a:r>
          </a:p>
          <a:p>
            <a:pPr algn="r"/>
            <a:r>
              <a:rPr lang="en-US" sz="1000" dirty="0"/>
              <a:t>&amp; ecosystems</a:t>
            </a:r>
            <a:endParaRPr lang="en-US" sz="1000" dirty="0">
              <a:solidFill>
                <a:schemeClr val="tx1"/>
              </a:solidFill>
            </a:endParaRPr>
          </a:p>
        </p:txBody>
      </p:sp>
      <p:pic>
        <p:nvPicPr>
          <p:cNvPr id="13" name="Graphic 12" descr="Handshake with solid fill">
            <a:extLst>
              <a:ext uri="{FF2B5EF4-FFF2-40B4-BE49-F238E27FC236}">
                <a16:creationId xmlns:a16="http://schemas.microsoft.com/office/drawing/2014/main" id="{35403AD5-5015-493E-9E38-8CC2FBF895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2385" y="4299162"/>
            <a:ext cx="609600" cy="609600"/>
          </a:xfrm>
          <a:prstGeom prst="rect">
            <a:avLst/>
          </a:prstGeom>
        </p:spPr>
      </p:pic>
      <p:pic>
        <p:nvPicPr>
          <p:cNvPr id="15" name="Graphic 14" descr="Graduation cap with solid fill">
            <a:extLst>
              <a:ext uri="{FF2B5EF4-FFF2-40B4-BE49-F238E27FC236}">
                <a16:creationId xmlns:a16="http://schemas.microsoft.com/office/drawing/2014/main" id="{D5ECC6FF-894B-4B98-B0BD-2E19DBFDEE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2598" y="4668450"/>
            <a:ext cx="569099" cy="569099"/>
          </a:xfrm>
          <a:prstGeom prst="rect">
            <a:avLst/>
          </a:prstGeom>
        </p:spPr>
      </p:pic>
      <p:pic>
        <p:nvPicPr>
          <p:cNvPr id="17" name="Graphic 16" descr="Factory with solid fill">
            <a:extLst>
              <a:ext uri="{FF2B5EF4-FFF2-40B4-BE49-F238E27FC236}">
                <a16:creationId xmlns:a16="http://schemas.microsoft.com/office/drawing/2014/main" id="{E8A52A41-A99F-4672-9DA2-B9DEED760B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844028" y="4599057"/>
            <a:ext cx="528357" cy="528357"/>
          </a:xfrm>
          <a:prstGeom prst="rect">
            <a:avLst/>
          </a:prstGeom>
        </p:spPr>
      </p:pic>
      <p:pic>
        <p:nvPicPr>
          <p:cNvPr id="19" name="Graphic 18" descr="Tree With Roots with solid fill">
            <a:extLst>
              <a:ext uri="{FF2B5EF4-FFF2-40B4-BE49-F238E27FC236}">
                <a16:creationId xmlns:a16="http://schemas.microsoft.com/office/drawing/2014/main" id="{5C7C3697-79CC-4E52-B89B-7C7B027946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56908" y="4314810"/>
            <a:ext cx="568494" cy="568494"/>
          </a:xfrm>
          <a:prstGeom prst="rect">
            <a:avLst/>
          </a:prstGeom>
        </p:spPr>
      </p:pic>
      <p:pic>
        <p:nvPicPr>
          <p:cNvPr id="21" name="Graphic 20" descr="Group with solid fill">
            <a:extLst>
              <a:ext uri="{FF2B5EF4-FFF2-40B4-BE49-F238E27FC236}">
                <a16:creationId xmlns:a16="http://schemas.microsoft.com/office/drawing/2014/main" id="{2D6DA36E-E64B-43FB-B17F-D12983FD4BC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667380" y="4340735"/>
            <a:ext cx="568027" cy="56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96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179</TotalTime>
  <Words>47</Words>
  <Application>Microsoft Office PowerPoint</Application>
  <PresentationFormat>A4 Paper (210x297 mm)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Carien van der Have</dc:creator>
  <cp:lastModifiedBy>Carien van der Have</cp:lastModifiedBy>
  <cp:revision>4</cp:revision>
  <dcterms:created xsi:type="dcterms:W3CDTF">2022-02-25T09:33:53Z</dcterms:created>
  <dcterms:modified xsi:type="dcterms:W3CDTF">2022-02-25T12:33:19Z</dcterms:modified>
</cp:coreProperties>
</file>