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"/>
  </p:notesMasterIdLst>
  <p:sldIdLst>
    <p:sldId id="508" r:id="rId2"/>
    <p:sldId id="256" r:id="rId3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84" autoAdjust="0"/>
    <p:restoredTop sz="69258" autoAdjust="0"/>
  </p:normalViewPr>
  <p:slideViewPr>
    <p:cSldViewPr>
      <p:cViewPr varScale="1">
        <p:scale>
          <a:sx n="60" d="100"/>
          <a:sy n="60" d="100"/>
        </p:scale>
        <p:origin x="96" y="48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EB82EE-7859-43C3-BD1F-7B4F0DAB0F46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D5DB85-51F6-4F8B-9C9B-239CB5AE9C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191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7A7E2AE-046B-47D4-A830-FACB90A31FE7}" type="datetimeFigureOut">
              <a:rPr lang="es-ES" smtClean="0"/>
              <a:t>28/03/2022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E82F0B1-3BDA-4916-88F1-A5D78DC22C4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860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39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5562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8B842747-8E70-467E-8EF1-6AA15D28F88C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7378854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think-cell Slide" r:id="rId4" imgW="530" imgH="528" progId="TCLayout.ActiveDocument.1">
                  <p:embed/>
                </p:oleObj>
              </mc:Choice>
              <mc:Fallback>
                <p:oleObj name="think-cell Slide" r:id="rId4" imgW="530" imgH="528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8B842747-8E70-467E-8EF1-6AA15D28F88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mage 3">
            <a:extLst>
              <a:ext uri="{FF2B5EF4-FFF2-40B4-BE49-F238E27FC236}">
                <a16:creationId xmlns:a16="http://schemas.microsoft.com/office/drawing/2014/main" id="{E4C3DE3A-6032-4597-9646-F9A5B3751B9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976" y="298800"/>
            <a:ext cx="2196704" cy="1474298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67E5335E-59C3-481E-ADAF-E91353ACFB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640" y="805116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>
              <a:defRPr lang="fr-BE" sz="2400" b="1">
                <a:solidFill>
                  <a:srgbClr val="845DA4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marL="0" lvl="0" algn="l"/>
            <a:r>
              <a:rPr lang="en-US" dirty="0"/>
              <a:t>Click to edit Master title style</a:t>
            </a:r>
            <a:endParaRPr lang="fr-BE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149C224-308B-4E9E-BFB7-5EA1DA7C9A2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994560" y="1773097"/>
            <a:ext cx="8506560" cy="374002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lvl1pPr marL="0" indent="0">
              <a:buNone/>
              <a:defRPr lang="en-US" sz="2000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171450" indent="0">
              <a:buNone/>
              <a:defRPr lang="en-US" sz="1800" dirty="0" smtClean="0"/>
            </a:lvl2pPr>
            <a:lvl3pPr>
              <a:defRPr lang="en-US" sz="1800" dirty="0" smtClean="0"/>
            </a:lvl3pPr>
            <a:lvl4pPr>
              <a:defRPr lang="en-US" sz="1800" dirty="0" smtClean="0"/>
            </a:lvl4pPr>
            <a:lvl5pPr>
              <a:defRPr lang="fr-BE" sz="1800" dirty="0"/>
            </a:lvl5pPr>
          </a:lstStyle>
          <a:p>
            <a:pPr marL="0"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76226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47"/>
          <a:stretch/>
        </p:blipFill>
        <p:spPr>
          <a:xfrm>
            <a:off x="0" y="259146"/>
            <a:ext cx="12192000" cy="6588693"/>
          </a:xfrm>
          <a:prstGeom prst="rect">
            <a:avLst/>
          </a:prstGeom>
        </p:spPr>
      </p:pic>
      <p:sp>
        <p:nvSpPr>
          <p:cNvPr id="15" name="ZoneTexte 14"/>
          <p:cNvSpPr txBox="1"/>
          <p:nvPr userDrawn="1"/>
        </p:nvSpPr>
        <p:spPr>
          <a:xfrm>
            <a:off x="8036560" y="4515535"/>
            <a:ext cx="3599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Part 1</a:t>
            </a:r>
          </a:p>
        </p:txBody>
      </p:sp>
      <p:sp>
        <p:nvSpPr>
          <p:cNvPr id="16" name="Rectangle 15"/>
          <p:cNvSpPr/>
          <p:nvPr userDrawn="1"/>
        </p:nvSpPr>
        <p:spPr>
          <a:xfrm>
            <a:off x="904240" y="6461760"/>
            <a:ext cx="11287760" cy="396240"/>
          </a:xfrm>
          <a:prstGeom prst="rect">
            <a:avLst/>
          </a:prstGeom>
          <a:solidFill>
            <a:srgbClr val="89AE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Imag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5798" y="6523268"/>
            <a:ext cx="428375" cy="284971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904240" y="6461760"/>
            <a:ext cx="2306320" cy="396240"/>
          </a:xfrm>
          <a:prstGeom prst="rect">
            <a:avLst/>
          </a:prstGeom>
          <a:solidFill>
            <a:srgbClr val="89C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/>
          <p:cNvSpPr/>
          <p:nvPr userDrawn="1"/>
        </p:nvSpPr>
        <p:spPr>
          <a:xfrm>
            <a:off x="0" y="6461760"/>
            <a:ext cx="904240" cy="396240"/>
          </a:xfrm>
          <a:prstGeom prst="rect">
            <a:avLst/>
          </a:prstGeom>
          <a:solidFill>
            <a:srgbClr val="845D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 userDrawn="1"/>
        </p:nvSpPr>
        <p:spPr>
          <a:xfrm>
            <a:off x="3210560" y="6461760"/>
            <a:ext cx="497840" cy="396240"/>
          </a:xfrm>
          <a:prstGeom prst="rect">
            <a:avLst/>
          </a:prstGeom>
          <a:solidFill>
            <a:srgbClr val="FFE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1" name="Image 2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224" y="-531440"/>
            <a:ext cx="12422912" cy="2404882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" y="259147"/>
            <a:ext cx="1894840" cy="1271705"/>
          </a:xfrm>
          <a:prstGeom prst="rect">
            <a:avLst/>
          </a:prstGeom>
        </p:spPr>
      </p:pic>
      <p:sp>
        <p:nvSpPr>
          <p:cNvPr id="23" name="ZoneTexte 22"/>
          <p:cNvSpPr txBox="1"/>
          <p:nvPr userDrawn="1"/>
        </p:nvSpPr>
        <p:spPr>
          <a:xfrm>
            <a:off x="3359696" y="6545662"/>
            <a:ext cx="8208912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fr-FR" sz="900" dirty="0">
                <a:solidFill>
                  <a:schemeClr val="bg1"/>
                </a:solidFill>
              </a:rPr>
              <a:t>This </a:t>
            </a:r>
            <a:r>
              <a:rPr lang="fr-FR" sz="900" dirty="0" err="1">
                <a:solidFill>
                  <a:schemeClr val="bg1"/>
                </a:solidFill>
              </a:rPr>
              <a:t>project</a:t>
            </a:r>
            <a:r>
              <a:rPr lang="fr-FR" sz="900" dirty="0">
                <a:solidFill>
                  <a:schemeClr val="bg1"/>
                </a:solidFill>
              </a:rPr>
              <a:t> has </a:t>
            </a:r>
            <a:r>
              <a:rPr lang="fr-FR" sz="900" dirty="0" err="1">
                <a:solidFill>
                  <a:schemeClr val="bg1"/>
                </a:solidFill>
              </a:rPr>
              <a:t>received</a:t>
            </a:r>
            <a:r>
              <a:rPr lang="fr-FR" sz="900" dirty="0">
                <a:solidFill>
                  <a:schemeClr val="bg1"/>
                </a:solidFill>
              </a:rPr>
              <a:t> </a:t>
            </a:r>
            <a:r>
              <a:rPr lang="fr-FR" sz="900" dirty="0" err="1">
                <a:solidFill>
                  <a:schemeClr val="bg1"/>
                </a:solidFill>
              </a:rPr>
              <a:t>funding</a:t>
            </a:r>
            <a:r>
              <a:rPr lang="fr-FR" sz="900" dirty="0">
                <a:solidFill>
                  <a:schemeClr val="bg1"/>
                </a:solidFill>
              </a:rPr>
              <a:t> </a:t>
            </a:r>
            <a:r>
              <a:rPr lang="fr-FR" sz="900" dirty="0" err="1">
                <a:solidFill>
                  <a:schemeClr val="bg1"/>
                </a:solidFill>
              </a:rPr>
              <a:t>from</a:t>
            </a:r>
            <a:r>
              <a:rPr lang="fr-FR" sz="900" dirty="0">
                <a:solidFill>
                  <a:schemeClr val="bg1"/>
                </a:solidFill>
              </a:rPr>
              <a:t> the </a:t>
            </a:r>
            <a:r>
              <a:rPr lang="fr-FR" sz="900" dirty="0" err="1">
                <a:solidFill>
                  <a:schemeClr val="bg1"/>
                </a:solidFill>
              </a:rPr>
              <a:t>European</a:t>
            </a:r>
            <a:r>
              <a:rPr lang="fr-FR" sz="900" dirty="0">
                <a:solidFill>
                  <a:schemeClr val="bg1"/>
                </a:solidFill>
              </a:rPr>
              <a:t> </a:t>
            </a:r>
            <a:r>
              <a:rPr lang="fr-FR" sz="900" dirty="0" err="1">
                <a:solidFill>
                  <a:schemeClr val="bg1"/>
                </a:solidFill>
              </a:rPr>
              <a:t>Union’s</a:t>
            </a:r>
            <a:r>
              <a:rPr lang="fr-FR" sz="900" dirty="0">
                <a:solidFill>
                  <a:schemeClr val="bg1"/>
                </a:solidFill>
              </a:rPr>
              <a:t> Horizon 2020 </a:t>
            </a:r>
            <a:r>
              <a:rPr lang="fr-FR" sz="900" dirty="0" err="1">
                <a:solidFill>
                  <a:schemeClr val="bg1"/>
                </a:solidFill>
              </a:rPr>
              <a:t>research</a:t>
            </a:r>
            <a:r>
              <a:rPr lang="fr-FR" sz="900" dirty="0">
                <a:solidFill>
                  <a:schemeClr val="bg1"/>
                </a:solidFill>
              </a:rPr>
              <a:t> and innovation programme </a:t>
            </a:r>
            <a:r>
              <a:rPr lang="fr-FR" sz="900" dirty="0" err="1">
                <a:solidFill>
                  <a:schemeClr val="bg1"/>
                </a:solidFill>
              </a:rPr>
              <a:t>under</a:t>
            </a:r>
            <a:r>
              <a:rPr lang="fr-FR" sz="900" dirty="0">
                <a:solidFill>
                  <a:schemeClr val="bg1"/>
                </a:solidFill>
              </a:rPr>
              <a:t> </a:t>
            </a:r>
            <a:r>
              <a:rPr lang="fr-FR" sz="900" dirty="0" err="1">
                <a:solidFill>
                  <a:schemeClr val="bg1"/>
                </a:solidFill>
              </a:rPr>
              <a:t>grant</a:t>
            </a:r>
            <a:r>
              <a:rPr lang="fr-FR" sz="900" dirty="0">
                <a:solidFill>
                  <a:schemeClr val="bg1"/>
                </a:solidFill>
              </a:rPr>
              <a:t> agreement No 730222</a:t>
            </a:r>
          </a:p>
        </p:txBody>
      </p:sp>
    </p:spTree>
    <p:extLst>
      <p:ext uri="{BB962C8B-B14F-4D97-AF65-F5344CB8AC3E}">
        <p14:creationId xmlns:p14="http://schemas.microsoft.com/office/powerpoint/2010/main" val="83257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80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3597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523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023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235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5348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601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3/28/2022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410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graphicFrame>
        <p:nvGraphicFramePr>
          <p:cNvPr id="7" name="Object 6" hidden="1">
            <a:extLst>
              <a:ext uri="{FF2B5EF4-FFF2-40B4-BE49-F238E27FC236}">
                <a16:creationId xmlns:a16="http://schemas.microsoft.com/office/drawing/2014/main" id="{88A8CAFD-27B6-4956-8C91-E5F4B30D384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395106713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think-cell Slide" r:id="rId17" imgW="530" imgH="528" progId="TCLayout.ActiveDocument.1">
                  <p:embed/>
                </p:oleObj>
              </mc:Choice>
              <mc:Fallback>
                <p:oleObj name="think-cell Slide" r:id="rId17" imgW="530" imgH="528" progId="TCLayout.ActiveDocument.1">
                  <p:embed/>
                  <p:pic>
                    <p:nvPicPr>
                      <p:cNvPr id="7" name="Object 6" hidden="1">
                        <a:extLst>
                          <a:ext uri="{FF2B5EF4-FFF2-40B4-BE49-F238E27FC236}">
                            <a16:creationId xmlns:a16="http://schemas.microsoft.com/office/drawing/2014/main" id="{88A8CAFD-27B6-4956-8C91-E5F4B30D38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5937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2" r:id="rId12"/>
    <p:sldLayoutId id="214748365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B1EC7-21C8-4A1C-B29D-13CC0D49C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2640" y="823582"/>
            <a:ext cx="8568952" cy="424732"/>
          </a:xfrm>
        </p:spPr>
        <p:txBody>
          <a:bodyPr/>
          <a:lstStyle/>
          <a:p>
            <a:r>
              <a:rPr lang="en-US" dirty="0"/>
              <a:t>Timeline for co-production template</a:t>
            </a:r>
            <a:endParaRPr lang="nl-NL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791FDD-21CD-4AB9-9699-A5E744B21A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384" y="1988840"/>
            <a:ext cx="11089232" cy="446407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The </a:t>
            </a:r>
            <a:r>
              <a:rPr lang="en-US" sz="1600" b="1" dirty="0"/>
              <a:t>aim</a:t>
            </a:r>
            <a:r>
              <a:rPr lang="en-US" sz="1600" dirty="0"/>
              <a:t> of this exercise is to look at your project plan from a co-production perspective; where can a co-productive approach add value and how?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This is intended as a rough overview which can be refined when working on the project. Use this template to make it your own.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b="1" dirty="0"/>
              <a:t>Steps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Set up the </a:t>
            </a:r>
            <a:r>
              <a:rPr lang="en-US" sz="1600" b="1" dirty="0"/>
              <a:t>timeline</a:t>
            </a:r>
            <a:r>
              <a:rPr lang="en-US" sz="1600" dirty="0"/>
              <a:t> for your project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important </a:t>
            </a:r>
            <a:r>
              <a:rPr lang="en-US" sz="1600" b="1" dirty="0"/>
              <a:t>phases</a:t>
            </a:r>
            <a:r>
              <a:rPr lang="en-US" sz="1600" dirty="0"/>
              <a:t> or </a:t>
            </a:r>
            <a:r>
              <a:rPr lang="en-US" sz="1600" b="1" dirty="0"/>
              <a:t>milestones</a:t>
            </a:r>
            <a:r>
              <a:rPr lang="en-US" sz="1600" dirty="0"/>
              <a:t> (deadlines, meetings, events, </a:t>
            </a:r>
            <a:r>
              <a:rPr lang="en-US" sz="1600" dirty="0" err="1"/>
              <a:t>paralell</a:t>
            </a:r>
            <a:r>
              <a:rPr lang="en-US" sz="1600" dirty="0"/>
              <a:t> processes/projects to take into account?)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Identify in what phase of the project different elements can add value, and mark these in the timeline.</a:t>
            </a:r>
            <a:br>
              <a:rPr lang="en-US" sz="1600" dirty="0"/>
            </a:br>
            <a:endParaRPr lang="en-US" sz="1600" dirty="0"/>
          </a:p>
          <a:p>
            <a:pPr marL="45720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/>
                </a:solidFill>
              </a:rPr>
              <a:t>Setting the scene: </a:t>
            </a:r>
            <a:r>
              <a:rPr lang="en-US" sz="1600" dirty="0">
                <a:solidFill>
                  <a:schemeClr val="accent1"/>
                </a:solidFill>
              </a:rPr>
              <a:t>what phase of the project will benefit from making a stakeholder mapping, exploring the context or discussing problem definition with others? </a:t>
            </a:r>
          </a:p>
          <a:p>
            <a:pPr marL="45720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6"/>
                </a:solidFill>
              </a:rPr>
              <a:t>Identifying new orientations and solutions: </a:t>
            </a:r>
            <a:r>
              <a:rPr lang="en-US" sz="1600" dirty="0">
                <a:solidFill>
                  <a:schemeClr val="accent6"/>
                </a:solidFill>
              </a:rPr>
              <a:t>what phase of the project will benefit from collectively created </a:t>
            </a:r>
            <a:r>
              <a:rPr lang="en-US" sz="1600" dirty="0" err="1">
                <a:solidFill>
                  <a:schemeClr val="accent6"/>
                </a:solidFill>
              </a:rPr>
              <a:t>furtue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 err="1">
                <a:solidFill>
                  <a:schemeClr val="accent6"/>
                </a:solidFill>
              </a:rPr>
              <a:t>visoons</a:t>
            </a:r>
            <a:r>
              <a:rPr lang="en-US" sz="1600" dirty="0">
                <a:solidFill>
                  <a:schemeClr val="accent6"/>
                </a:solidFill>
              </a:rPr>
              <a:t>, </a:t>
            </a:r>
            <a:r>
              <a:rPr lang="en-US" sz="1600" dirty="0" err="1">
                <a:solidFill>
                  <a:schemeClr val="accent6"/>
                </a:solidFill>
              </a:rPr>
              <a:t>newdeisgn</a:t>
            </a:r>
            <a:r>
              <a:rPr lang="en-US" sz="1600" dirty="0">
                <a:solidFill>
                  <a:schemeClr val="accent6"/>
                </a:solidFill>
              </a:rPr>
              <a:t> ideas and innovative strategies for change?</a:t>
            </a:r>
          </a:p>
          <a:p>
            <a:pPr marL="45720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4"/>
                </a:solidFill>
              </a:rPr>
              <a:t>Connecting to the local context: </a:t>
            </a:r>
            <a:r>
              <a:rPr lang="en-US" sz="1600" dirty="0">
                <a:solidFill>
                  <a:schemeClr val="accent4"/>
                </a:solidFill>
              </a:rPr>
              <a:t>what phase of the project will benefit from empowering and involving a wider audience, and what </a:t>
            </a:r>
            <a:r>
              <a:rPr lang="en-US" sz="1600" dirty="0" err="1">
                <a:solidFill>
                  <a:schemeClr val="accent4"/>
                </a:solidFill>
              </a:rPr>
              <a:t>activites</a:t>
            </a:r>
            <a:r>
              <a:rPr lang="en-US" sz="1600" dirty="0">
                <a:solidFill>
                  <a:schemeClr val="accent4"/>
                </a:solidFill>
              </a:rPr>
              <a:t> can be </a:t>
            </a:r>
            <a:r>
              <a:rPr lang="en-US" sz="1600" dirty="0" err="1">
                <a:solidFill>
                  <a:schemeClr val="accent4"/>
                </a:solidFill>
              </a:rPr>
              <a:t>pllaaned</a:t>
            </a:r>
            <a:r>
              <a:rPr lang="en-US" sz="1600" dirty="0">
                <a:solidFill>
                  <a:schemeClr val="accent4"/>
                </a:solidFill>
              </a:rPr>
              <a:t> to do so?</a:t>
            </a:r>
            <a:endParaRPr lang="en-US" sz="1600" b="1" dirty="0">
              <a:solidFill>
                <a:schemeClr val="accent4"/>
              </a:solidFill>
            </a:endParaRPr>
          </a:p>
          <a:p>
            <a:pPr marL="457200" lvl="1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2"/>
                </a:solidFill>
              </a:rPr>
              <a:t>Reflect &amp; learn</a:t>
            </a:r>
            <a:r>
              <a:rPr lang="en-US" sz="1600" dirty="0">
                <a:solidFill>
                  <a:schemeClr val="accent6"/>
                </a:solidFill>
              </a:rPr>
              <a:t> </a:t>
            </a:r>
            <a:r>
              <a:rPr lang="en-US" sz="1600" dirty="0">
                <a:solidFill>
                  <a:schemeClr val="accent2"/>
                </a:solidFill>
              </a:rPr>
              <a:t>what phase of the project will benefit from reflecting on past activities, looking ahead and reformulating goals and assumptions?</a:t>
            </a:r>
            <a:endParaRPr lang="en-US" sz="1600" b="1" dirty="0">
              <a:solidFill>
                <a:schemeClr val="accent2"/>
              </a:solidFill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Think of activities or intervention that can be planned to put these elements into practice. 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Discuss this timeline with others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2254047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4EF0996-975E-47D6-B5AD-E27961E3ADF5}"/>
              </a:ext>
            </a:extLst>
          </p:cNvPr>
          <p:cNvCxnSpPr/>
          <p:nvPr/>
        </p:nvCxnSpPr>
        <p:spPr>
          <a:xfrm>
            <a:off x="481965" y="4255770"/>
            <a:ext cx="10810875" cy="0"/>
          </a:xfrm>
          <a:prstGeom prst="straightConnector1">
            <a:avLst/>
          </a:prstGeom>
          <a:ln w="19050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90896E4-1B49-4C29-B233-6A7E29C3E22C}"/>
              </a:ext>
            </a:extLst>
          </p:cNvPr>
          <p:cNvSpPr txBox="1"/>
          <p:nvPr/>
        </p:nvSpPr>
        <p:spPr>
          <a:xfrm>
            <a:off x="481965" y="397403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jan</a:t>
            </a:r>
            <a:endParaRPr lang="nl-NL" sz="1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AC4814-3DAA-4C0D-BB98-83AC8254B02E}"/>
              </a:ext>
            </a:extLst>
          </p:cNvPr>
          <p:cNvSpPr txBox="1"/>
          <p:nvPr/>
        </p:nvSpPr>
        <p:spPr>
          <a:xfrm>
            <a:off x="5759446" y="4001830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Jul</a:t>
            </a:r>
            <a:endParaRPr lang="nl-NL" sz="1200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27B816-E03F-4669-9824-7BC5E3207ECB}"/>
              </a:ext>
            </a:extLst>
          </p:cNvPr>
          <p:cNvSpPr txBox="1"/>
          <p:nvPr/>
        </p:nvSpPr>
        <p:spPr>
          <a:xfrm>
            <a:off x="4897180" y="400183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jun</a:t>
            </a:r>
            <a:endParaRPr lang="nl-NL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CF6091-0233-41F4-9055-F1345AF4FD19}"/>
              </a:ext>
            </a:extLst>
          </p:cNvPr>
          <p:cNvSpPr txBox="1"/>
          <p:nvPr/>
        </p:nvSpPr>
        <p:spPr>
          <a:xfrm>
            <a:off x="4032408" y="400183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may</a:t>
            </a:r>
            <a:endParaRPr lang="nl-NL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E68B42-0818-4FA8-889A-122903F032E8}"/>
              </a:ext>
            </a:extLst>
          </p:cNvPr>
          <p:cNvSpPr txBox="1"/>
          <p:nvPr/>
        </p:nvSpPr>
        <p:spPr>
          <a:xfrm>
            <a:off x="2245845" y="4001832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mrch</a:t>
            </a:r>
            <a:endParaRPr lang="nl-NL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901A97-C94D-4A06-9D64-60DFE35F7385}"/>
              </a:ext>
            </a:extLst>
          </p:cNvPr>
          <p:cNvSpPr txBox="1"/>
          <p:nvPr/>
        </p:nvSpPr>
        <p:spPr>
          <a:xfrm>
            <a:off x="3136182" y="3983512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apr</a:t>
            </a:r>
            <a:endParaRPr lang="nl-NL" sz="12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D12500-110D-41B6-8ACA-12D47F2543BB}"/>
              </a:ext>
            </a:extLst>
          </p:cNvPr>
          <p:cNvSpPr txBox="1"/>
          <p:nvPr/>
        </p:nvSpPr>
        <p:spPr>
          <a:xfrm>
            <a:off x="1355508" y="4001832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feb</a:t>
            </a:r>
            <a:endParaRPr lang="nl-NL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3D62E5-E16D-4C5A-8063-20DA713B7344}"/>
              </a:ext>
            </a:extLst>
          </p:cNvPr>
          <p:cNvSpPr txBox="1"/>
          <p:nvPr/>
        </p:nvSpPr>
        <p:spPr>
          <a:xfrm>
            <a:off x="11127041" y="4001829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jan</a:t>
            </a:r>
            <a:endParaRPr lang="nl-NL" sz="12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5C410D-26C6-4B62-B8C6-BAAF02546662}"/>
              </a:ext>
            </a:extLst>
          </p:cNvPr>
          <p:cNvSpPr txBox="1"/>
          <p:nvPr/>
        </p:nvSpPr>
        <p:spPr>
          <a:xfrm>
            <a:off x="10264775" y="4001830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Dec</a:t>
            </a:r>
            <a:endParaRPr lang="nl-NL" sz="1200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6100340-A66A-4036-BBAB-793B020103DE}"/>
              </a:ext>
            </a:extLst>
          </p:cNvPr>
          <p:cNvSpPr txBox="1"/>
          <p:nvPr/>
        </p:nvSpPr>
        <p:spPr>
          <a:xfrm>
            <a:off x="9400003" y="4001830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Nov</a:t>
            </a:r>
            <a:endParaRPr lang="nl-NL" sz="12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3AE2A82-EF7B-4FA7-93D4-51A66221A6F8}"/>
              </a:ext>
            </a:extLst>
          </p:cNvPr>
          <p:cNvSpPr txBox="1"/>
          <p:nvPr/>
        </p:nvSpPr>
        <p:spPr>
          <a:xfrm>
            <a:off x="7613440" y="400183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Sept</a:t>
            </a:r>
            <a:endParaRPr lang="nl-NL" sz="12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A160E5-5F81-4013-B1E5-EB5A6E042DB4}"/>
              </a:ext>
            </a:extLst>
          </p:cNvPr>
          <p:cNvSpPr txBox="1"/>
          <p:nvPr/>
        </p:nvSpPr>
        <p:spPr>
          <a:xfrm>
            <a:off x="8503777" y="398351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Oct</a:t>
            </a:r>
            <a:endParaRPr lang="nl-NL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40D6DA1-FA45-4156-A368-6CBBF478D8A9}"/>
              </a:ext>
            </a:extLst>
          </p:cNvPr>
          <p:cNvSpPr txBox="1"/>
          <p:nvPr/>
        </p:nvSpPr>
        <p:spPr>
          <a:xfrm>
            <a:off x="6723103" y="4001831"/>
            <a:ext cx="5278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Aug</a:t>
            </a:r>
            <a:endParaRPr lang="nl-NL" sz="1200" b="1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8F10B2C-911C-4EE3-BEA1-1D9E3453ACF8}"/>
              </a:ext>
            </a:extLst>
          </p:cNvPr>
          <p:cNvSpPr/>
          <p:nvPr/>
        </p:nvSpPr>
        <p:spPr>
          <a:xfrm>
            <a:off x="654794" y="4671060"/>
            <a:ext cx="2682766" cy="21333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Setting the scene</a:t>
            </a:r>
            <a:endParaRPr lang="nl-NL" sz="1000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ADE9B522-3EBB-4001-9DB7-FDF13F0544E8}"/>
              </a:ext>
            </a:extLst>
          </p:cNvPr>
          <p:cNvSpPr/>
          <p:nvPr/>
        </p:nvSpPr>
        <p:spPr>
          <a:xfrm>
            <a:off x="2545782" y="4930127"/>
            <a:ext cx="5005638" cy="213335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New orientations and solutions</a:t>
            </a:r>
            <a:endParaRPr lang="nl-NL" sz="1000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0C62F4A-D804-48F1-B773-4011F34FF730}"/>
              </a:ext>
            </a:extLst>
          </p:cNvPr>
          <p:cNvSpPr/>
          <p:nvPr/>
        </p:nvSpPr>
        <p:spPr>
          <a:xfrm>
            <a:off x="1793532" y="5189194"/>
            <a:ext cx="8943048" cy="213335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Connecting to the local context</a:t>
            </a:r>
            <a:endParaRPr lang="nl-NL" sz="11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DC61828-E489-4FA4-A9F8-605C23BCCB8B}"/>
              </a:ext>
            </a:extLst>
          </p:cNvPr>
          <p:cNvSpPr/>
          <p:nvPr/>
        </p:nvSpPr>
        <p:spPr>
          <a:xfrm>
            <a:off x="654794" y="5493980"/>
            <a:ext cx="892066" cy="2133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Reflect &amp; learn</a:t>
            </a:r>
            <a:endParaRPr lang="nl-NL" sz="8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226ECB1E-D6CE-4C22-A9DA-C571B66FE465}"/>
              </a:ext>
            </a:extLst>
          </p:cNvPr>
          <p:cNvSpPr/>
          <p:nvPr/>
        </p:nvSpPr>
        <p:spPr>
          <a:xfrm>
            <a:off x="3404285" y="5493980"/>
            <a:ext cx="892066" cy="2133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Reflect &amp; learn</a:t>
            </a:r>
            <a:endParaRPr lang="nl-NL" sz="8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97BD171A-0D93-43DC-B426-04320A82A32A}"/>
              </a:ext>
            </a:extLst>
          </p:cNvPr>
          <p:cNvSpPr/>
          <p:nvPr/>
        </p:nvSpPr>
        <p:spPr>
          <a:xfrm>
            <a:off x="6659354" y="5493979"/>
            <a:ext cx="892066" cy="2133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Reflect &amp; learn</a:t>
            </a:r>
            <a:endParaRPr lang="nl-NL" sz="800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B2A2DF11-1332-4B58-859D-BF74178F527C}"/>
              </a:ext>
            </a:extLst>
          </p:cNvPr>
          <p:cNvSpPr/>
          <p:nvPr/>
        </p:nvSpPr>
        <p:spPr>
          <a:xfrm>
            <a:off x="9844514" y="5463445"/>
            <a:ext cx="892066" cy="2133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Reflect &amp; learn</a:t>
            </a:r>
            <a:endParaRPr lang="nl-NL" sz="800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308122ED-0F4C-4EB7-9255-48E49BD913FC}"/>
              </a:ext>
            </a:extLst>
          </p:cNvPr>
          <p:cNvSpPr/>
          <p:nvPr/>
        </p:nvSpPr>
        <p:spPr>
          <a:xfrm>
            <a:off x="1149745" y="2879493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F97B9CD-E0E6-417F-B42D-8D8895CAE3C9}"/>
              </a:ext>
            </a:extLst>
          </p:cNvPr>
          <p:cNvGrpSpPr/>
          <p:nvPr/>
        </p:nvGrpSpPr>
        <p:grpSpPr>
          <a:xfrm>
            <a:off x="3329292" y="1032324"/>
            <a:ext cx="816192" cy="3238899"/>
            <a:chOff x="730668" y="1039929"/>
            <a:chExt cx="816192" cy="3238899"/>
          </a:xfrm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3DF42C27-FDFA-49EF-A667-80723D34D63F}"/>
                </a:ext>
              </a:extLst>
            </p:cNvPr>
            <p:cNvSpPr/>
            <p:nvPr/>
          </p:nvSpPr>
          <p:spPr>
            <a:xfrm>
              <a:off x="730668" y="1039929"/>
              <a:ext cx="816192" cy="545031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milestone</a:t>
              </a:r>
              <a:endParaRPr lang="nl-NL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3A94EFDC-72D5-440D-BDAF-11C81FFE2C22}"/>
                </a:ext>
              </a:extLst>
            </p:cNvPr>
            <p:cNvCxnSpPr>
              <a:stCxn id="30" idx="2"/>
            </p:cNvCxnSpPr>
            <p:nvPr/>
          </p:nvCxnSpPr>
          <p:spPr>
            <a:xfrm>
              <a:off x="1138764" y="1584960"/>
              <a:ext cx="11856" cy="2693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AF9B490-3A45-454B-9417-E6FBC1643218}"/>
              </a:ext>
            </a:extLst>
          </p:cNvPr>
          <p:cNvGrpSpPr/>
          <p:nvPr/>
        </p:nvGrpSpPr>
        <p:grpSpPr>
          <a:xfrm>
            <a:off x="703386" y="1013950"/>
            <a:ext cx="816192" cy="3238899"/>
            <a:chOff x="703386" y="1013950"/>
            <a:chExt cx="816192" cy="3238899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A1EAF6E0-ADD5-476E-8987-C7362BCB34B2}"/>
                </a:ext>
              </a:extLst>
            </p:cNvPr>
            <p:cNvSpPr/>
            <p:nvPr/>
          </p:nvSpPr>
          <p:spPr>
            <a:xfrm>
              <a:off x="703386" y="1013950"/>
              <a:ext cx="816192" cy="545031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milestone</a:t>
              </a:r>
              <a:endParaRPr lang="nl-NL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6C27177D-3BFA-4E55-9C12-EC3C6381A837}"/>
                </a:ext>
              </a:extLst>
            </p:cNvPr>
            <p:cNvCxnSpPr>
              <a:stCxn id="33" idx="2"/>
            </p:cNvCxnSpPr>
            <p:nvPr/>
          </p:nvCxnSpPr>
          <p:spPr>
            <a:xfrm>
              <a:off x="1111482" y="1558981"/>
              <a:ext cx="11856" cy="2693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E97BD4C-6C8F-4605-A8CD-5C53D8356565}"/>
              </a:ext>
            </a:extLst>
          </p:cNvPr>
          <p:cNvGrpSpPr/>
          <p:nvPr/>
        </p:nvGrpSpPr>
        <p:grpSpPr>
          <a:xfrm>
            <a:off x="7120168" y="1044118"/>
            <a:ext cx="816192" cy="3238899"/>
            <a:chOff x="4369144" y="899323"/>
            <a:chExt cx="816192" cy="3238899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45CEA154-645A-44DB-826B-5EC61601B84E}"/>
                </a:ext>
              </a:extLst>
            </p:cNvPr>
            <p:cNvSpPr/>
            <p:nvPr/>
          </p:nvSpPr>
          <p:spPr>
            <a:xfrm>
              <a:off x="4369144" y="899323"/>
              <a:ext cx="816192" cy="545031"/>
            </a:xfrm>
            <a:prstGeom prst="roundRect">
              <a:avLst/>
            </a:prstGeom>
            <a:solidFill>
              <a:schemeClr val="bg2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tx1"/>
                  </a:solidFill>
                </a:rPr>
                <a:t>milestone</a:t>
              </a:r>
              <a:endParaRPr lang="nl-NL" sz="1000" dirty="0">
                <a:solidFill>
                  <a:schemeClr val="tx1"/>
                </a:solidFill>
              </a:endParaRPr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0CF6C5DC-2677-4079-8A93-C33B962E0D0B}"/>
                </a:ext>
              </a:extLst>
            </p:cNvPr>
            <p:cNvCxnSpPr>
              <a:stCxn id="38" idx="2"/>
            </p:cNvCxnSpPr>
            <p:nvPr/>
          </p:nvCxnSpPr>
          <p:spPr>
            <a:xfrm>
              <a:off x="4777240" y="1444354"/>
              <a:ext cx="11856" cy="26938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B115A637-8EE4-4F74-8D8D-5C4D61761D92}"/>
              </a:ext>
            </a:extLst>
          </p:cNvPr>
          <p:cNvSpPr/>
          <p:nvPr/>
        </p:nvSpPr>
        <p:spPr>
          <a:xfrm>
            <a:off x="2673607" y="2906598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A42D3164-D3CA-4596-AFB7-17CDA3E6FB23}"/>
              </a:ext>
            </a:extLst>
          </p:cNvPr>
          <p:cNvSpPr/>
          <p:nvPr/>
        </p:nvSpPr>
        <p:spPr>
          <a:xfrm>
            <a:off x="3939519" y="2879492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06A75ACA-2E4A-4ADE-8B71-D24AB8BF9FF2}"/>
              </a:ext>
            </a:extLst>
          </p:cNvPr>
          <p:cNvSpPr/>
          <p:nvPr/>
        </p:nvSpPr>
        <p:spPr>
          <a:xfrm>
            <a:off x="4384512" y="2229768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5BDBDC4-872D-4751-A84C-D5175B14509D}"/>
              </a:ext>
            </a:extLst>
          </p:cNvPr>
          <p:cNvSpPr/>
          <p:nvPr/>
        </p:nvSpPr>
        <p:spPr>
          <a:xfrm>
            <a:off x="6598323" y="2879491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BE7E698-5669-4669-B7B6-BBA998F97626}"/>
              </a:ext>
            </a:extLst>
          </p:cNvPr>
          <p:cNvSpPr/>
          <p:nvPr/>
        </p:nvSpPr>
        <p:spPr>
          <a:xfrm>
            <a:off x="529859" y="2271488"/>
            <a:ext cx="739666" cy="54503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000" dirty="0"/>
              <a:t>activity</a:t>
            </a:r>
            <a:endParaRPr lang="nl-NL" sz="10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822C032-32F3-49D1-B006-4AF4A0C2841E}"/>
              </a:ext>
            </a:extLst>
          </p:cNvPr>
          <p:cNvCxnSpPr>
            <a:stCxn id="43" idx="2"/>
            <a:endCxn id="18" idx="2"/>
          </p:cNvCxnSpPr>
          <p:nvPr/>
        </p:nvCxnSpPr>
        <p:spPr>
          <a:xfrm>
            <a:off x="6968156" y="3424522"/>
            <a:ext cx="18890" cy="8543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EEB135A-9860-4BF7-BD7E-1BEE6C6AB1CC}"/>
              </a:ext>
            </a:extLst>
          </p:cNvPr>
          <p:cNvCxnSpPr>
            <a:stCxn id="42" idx="2"/>
          </p:cNvCxnSpPr>
          <p:nvPr/>
        </p:nvCxnSpPr>
        <p:spPr>
          <a:xfrm flipH="1">
            <a:off x="4752505" y="2774799"/>
            <a:ext cx="1840" cy="1485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A10B849-AE47-4481-8F4D-C92BDD224EE7}"/>
              </a:ext>
            </a:extLst>
          </p:cNvPr>
          <p:cNvCxnSpPr>
            <a:stCxn id="41" idx="2"/>
            <a:endCxn id="9" idx="2"/>
          </p:cNvCxnSpPr>
          <p:nvPr/>
        </p:nvCxnSpPr>
        <p:spPr>
          <a:xfrm flipH="1">
            <a:off x="4296351" y="3424523"/>
            <a:ext cx="13001" cy="8543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46C06957-8CF6-4311-97F8-4E6BEE262B69}"/>
              </a:ext>
            </a:extLst>
          </p:cNvPr>
          <p:cNvCxnSpPr>
            <a:stCxn id="40" idx="2"/>
          </p:cNvCxnSpPr>
          <p:nvPr/>
        </p:nvCxnSpPr>
        <p:spPr>
          <a:xfrm>
            <a:off x="3043440" y="3451629"/>
            <a:ext cx="7566" cy="819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06921C0-4C9E-43C8-985A-DD178C82D845}"/>
              </a:ext>
            </a:extLst>
          </p:cNvPr>
          <p:cNvCxnSpPr>
            <a:stCxn id="29" idx="2"/>
          </p:cNvCxnSpPr>
          <p:nvPr/>
        </p:nvCxnSpPr>
        <p:spPr>
          <a:xfrm>
            <a:off x="1519578" y="3424524"/>
            <a:ext cx="0" cy="8543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D178070-9F65-4F6C-9DAB-CD941BB017E2}"/>
              </a:ext>
            </a:extLst>
          </p:cNvPr>
          <p:cNvCxnSpPr>
            <a:stCxn id="44" idx="2"/>
          </p:cNvCxnSpPr>
          <p:nvPr/>
        </p:nvCxnSpPr>
        <p:spPr>
          <a:xfrm>
            <a:off x="899692" y="2816519"/>
            <a:ext cx="0" cy="14623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5249E5F8-B0D5-459A-B325-3D669D995585}"/>
              </a:ext>
            </a:extLst>
          </p:cNvPr>
          <p:cNvSpPr/>
          <p:nvPr/>
        </p:nvSpPr>
        <p:spPr>
          <a:xfrm>
            <a:off x="654794" y="655321"/>
            <a:ext cx="2682766" cy="21333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Phase 1</a:t>
            </a:r>
            <a:endParaRPr lang="nl-NL" sz="1000" dirty="0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5B02CAC-6E3A-4CE6-9716-66CBD35EA191}"/>
              </a:ext>
            </a:extLst>
          </p:cNvPr>
          <p:cNvSpPr/>
          <p:nvPr/>
        </p:nvSpPr>
        <p:spPr>
          <a:xfrm>
            <a:off x="3376617" y="655925"/>
            <a:ext cx="5005638" cy="21333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Phase 2</a:t>
            </a:r>
            <a:endParaRPr lang="nl-NL" sz="1000" dirty="0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BBCB2665-ADCE-4913-9B9C-5CE58359DCF1}"/>
              </a:ext>
            </a:extLst>
          </p:cNvPr>
          <p:cNvSpPr/>
          <p:nvPr/>
        </p:nvSpPr>
        <p:spPr>
          <a:xfrm>
            <a:off x="8444275" y="659881"/>
            <a:ext cx="2682766" cy="21333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Phase 3</a:t>
            </a:r>
            <a:endParaRPr lang="nl-NL" sz="1000" dirty="0"/>
          </a:p>
        </p:txBody>
      </p:sp>
    </p:spTree>
    <p:extLst>
      <p:ext uri="{BB962C8B-B14F-4D97-AF65-F5344CB8AC3E}">
        <p14:creationId xmlns:p14="http://schemas.microsoft.com/office/powerpoint/2010/main" val="39854259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EWNAMES" val="True"/>
  <p:tag name="THINKCELLUNDODONOTDELETE" val="0"/>
  <p:tag name="PREVIOUSNAME" val="C:\Users\Antoine Haarscher\Desktop\2 pages OK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1220</TotalTime>
  <Words>289</Words>
  <Application>Microsoft Office PowerPoint</Application>
  <PresentationFormat>Widescreen</PresentationFormat>
  <Paragraphs>45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think-cell Slide</vt:lpstr>
      <vt:lpstr>Timeline for co-production template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Haarscher</dc:creator>
  <cp:lastModifiedBy>Wouter Mulders</cp:lastModifiedBy>
  <cp:revision>76</cp:revision>
  <dcterms:created xsi:type="dcterms:W3CDTF">2018-01-06T15:01:25Z</dcterms:created>
  <dcterms:modified xsi:type="dcterms:W3CDTF">2022-03-28T15:29:02Z</dcterms:modified>
</cp:coreProperties>
</file>