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http://customooxmlschemas.google.com/">
      <go:slidesCustomData xmlns:go="http://customooxmlschemas.google.com/" r:id="rId12" roundtripDataSignature="AMtx7mj2asOo6K24WBrlGhNrarBFky07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customschemas.google.com/relationships/presentationmetadata" Target="metadata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" name="Google Shape;5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/>
          <p:nvPr>
            <p:ph type="ctrTitle"/>
          </p:nvPr>
        </p:nvSpPr>
        <p:spPr>
          <a:xfrm>
            <a:off x="234402" y="1388447"/>
            <a:ext cx="51225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Arial"/>
              <a:buNone/>
              <a:defRPr b="0" i="0" sz="3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Google Shape;13;p8"/>
          <p:cNvSpPr txBox="1"/>
          <p:nvPr>
            <p:ph idx="1" type="subTitle"/>
          </p:nvPr>
        </p:nvSpPr>
        <p:spPr>
          <a:xfrm>
            <a:off x="234402" y="1952625"/>
            <a:ext cx="39453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0" i="0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" name="Google Shape;14;p8"/>
          <p:cNvSpPr txBox="1"/>
          <p:nvPr>
            <p:ph idx="2" type="body"/>
          </p:nvPr>
        </p:nvSpPr>
        <p:spPr>
          <a:xfrm>
            <a:off x="287618" y="3248128"/>
            <a:ext cx="3200700" cy="2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  <a:defRPr sz="14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" name="Google Shape;15;p8"/>
          <p:cNvSpPr txBox="1"/>
          <p:nvPr>
            <p:ph idx="3" type="body"/>
          </p:nvPr>
        </p:nvSpPr>
        <p:spPr>
          <a:xfrm>
            <a:off x="287126" y="3520781"/>
            <a:ext cx="3098700" cy="2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  <a:defRPr sz="14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" name="Google Shape;16;p8"/>
          <p:cNvSpPr txBox="1"/>
          <p:nvPr>
            <p:ph idx="4" type="body"/>
          </p:nvPr>
        </p:nvSpPr>
        <p:spPr>
          <a:xfrm>
            <a:off x="287126" y="3793435"/>
            <a:ext cx="3018300" cy="2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  <a:defRPr sz="14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 Only">
  <p:cSld name="Bullets 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/>
          <p:nvPr>
            <p:ph idx="1" type="body"/>
          </p:nvPr>
        </p:nvSpPr>
        <p:spPr>
          <a:xfrm>
            <a:off x="272351" y="1013254"/>
            <a:ext cx="6870000" cy="3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0A585"/>
              </a:buClr>
              <a:buSzPts val="1800"/>
              <a:buFont typeface="NTR"/>
              <a:buChar char="●"/>
              <a:defRPr b="0" i="0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A585"/>
              </a:buClr>
              <a:buSzPts val="1500"/>
              <a:buFont typeface="NTR"/>
              <a:buChar char="●"/>
              <a:defRPr b="0" i="0"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A585"/>
              </a:buClr>
              <a:buSzPts val="1400"/>
              <a:buFont typeface="NTR"/>
              <a:buChar char="●"/>
              <a:defRPr b="0" i="0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A585"/>
              </a:buClr>
              <a:buSzPts val="1400"/>
              <a:buFont typeface="NTR"/>
              <a:buChar char="●"/>
              <a:defRPr b="0" i="0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A585"/>
              </a:buClr>
              <a:buSzPts val="1400"/>
              <a:buFont typeface="NTR"/>
              <a:buChar char="●"/>
              <a:defRPr b="0" i="0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" name="Google Shape;19;p9"/>
          <p:cNvSpPr txBox="1"/>
          <p:nvPr>
            <p:ph type="title"/>
          </p:nvPr>
        </p:nvSpPr>
        <p:spPr>
          <a:xfrm>
            <a:off x="272351" y="361393"/>
            <a:ext cx="8441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b="0" i="0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20" name="Google Shape;2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02990" y="3883794"/>
            <a:ext cx="1441009" cy="1259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0"/>
          <p:cNvSpPr txBox="1"/>
          <p:nvPr>
            <p:ph idx="1" type="body"/>
          </p:nvPr>
        </p:nvSpPr>
        <p:spPr>
          <a:xfrm>
            <a:off x="4855710" y="306671"/>
            <a:ext cx="3888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Arial"/>
              <a:buNone/>
              <a:defRPr>
                <a:solidFill>
                  <a:srgbClr val="3F3F3F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">
  <p:cSld name="Text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1"/>
          <p:cNvSpPr txBox="1"/>
          <p:nvPr>
            <p:ph type="title"/>
          </p:nvPr>
        </p:nvSpPr>
        <p:spPr>
          <a:xfrm>
            <a:off x="272351" y="361393"/>
            <a:ext cx="8441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b="0" i="0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11"/>
          <p:cNvSpPr txBox="1"/>
          <p:nvPr>
            <p:ph idx="1" type="body"/>
          </p:nvPr>
        </p:nvSpPr>
        <p:spPr>
          <a:xfrm>
            <a:off x="272351" y="1019431"/>
            <a:ext cx="6870000" cy="3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b="0" i="0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pic>
        <p:nvPicPr>
          <p:cNvPr id="27" name="Google Shape;2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02990" y="3883794"/>
            <a:ext cx="1441009" cy="1259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ic Title">
  <p:cSld name="Full Pic Titl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"/>
          <p:cNvSpPr/>
          <p:nvPr>
            <p:ph idx="2" type="pic"/>
          </p:nvPr>
        </p:nvSpPr>
        <p:spPr>
          <a:xfrm>
            <a:off x="0" y="1013254"/>
            <a:ext cx="9144000" cy="41304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12"/>
          <p:cNvSpPr txBox="1"/>
          <p:nvPr>
            <p:ph type="title"/>
          </p:nvPr>
        </p:nvSpPr>
        <p:spPr>
          <a:xfrm>
            <a:off x="272351" y="361393"/>
            <a:ext cx="8441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b="0" i="0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" type="body"/>
          </p:nvPr>
        </p:nvSpPr>
        <p:spPr>
          <a:xfrm>
            <a:off x="7672387" y="3854053"/>
            <a:ext cx="1471500" cy="1289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" name="Google Shape;32;p12"/>
          <p:cNvSpPr txBox="1"/>
          <p:nvPr>
            <p:ph idx="3" type="body"/>
          </p:nvPr>
        </p:nvSpPr>
        <p:spPr>
          <a:xfrm>
            <a:off x="204659" y="4686243"/>
            <a:ext cx="2478900" cy="25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0" i="0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ic">
  <p:cSld name="Full Pic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/>
          <p:nvPr>
            <p:ph idx="2" type="pic"/>
          </p:nvPr>
        </p:nvSpPr>
        <p:spPr>
          <a:xfrm>
            <a:off x="1" y="1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13"/>
          <p:cNvSpPr txBox="1"/>
          <p:nvPr>
            <p:ph idx="1" type="body"/>
          </p:nvPr>
        </p:nvSpPr>
        <p:spPr>
          <a:xfrm>
            <a:off x="7672387" y="3854053"/>
            <a:ext cx="1471500" cy="1289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" name="Google Shape;36;p13"/>
          <p:cNvSpPr txBox="1"/>
          <p:nvPr>
            <p:ph idx="3" type="body"/>
          </p:nvPr>
        </p:nvSpPr>
        <p:spPr>
          <a:xfrm>
            <a:off x="204659" y="4686243"/>
            <a:ext cx="2478900" cy="25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0" i="0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ic Text Box">
  <p:cSld name="Full Pic Text Box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4"/>
          <p:cNvSpPr/>
          <p:nvPr>
            <p:ph idx="2" type="pic"/>
          </p:nvPr>
        </p:nvSpPr>
        <p:spPr>
          <a:xfrm>
            <a:off x="1" y="1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14"/>
          <p:cNvSpPr txBox="1"/>
          <p:nvPr>
            <p:ph idx="1" type="body"/>
          </p:nvPr>
        </p:nvSpPr>
        <p:spPr>
          <a:xfrm>
            <a:off x="3236093" y="2380365"/>
            <a:ext cx="2671800" cy="65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100"/>
              <a:buNone/>
              <a:defRPr b="0" i="0" sz="21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" name="Google Shape;40;p14"/>
          <p:cNvSpPr txBox="1"/>
          <p:nvPr>
            <p:ph idx="3" type="body"/>
          </p:nvPr>
        </p:nvSpPr>
        <p:spPr>
          <a:xfrm>
            <a:off x="7672387" y="3854053"/>
            <a:ext cx="1471500" cy="1289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1" name="Google Shape;41;p14"/>
          <p:cNvSpPr txBox="1"/>
          <p:nvPr>
            <p:ph idx="4" type="body"/>
          </p:nvPr>
        </p:nvSpPr>
        <p:spPr>
          <a:xfrm>
            <a:off x="204659" y="4686243"/>
            <a:ext cx="2478900" cy="25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0" i="0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&amp; Pic">
  <p:cSld name="Text &amp; Pic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 txBox="1"/>
          <p:nvPr>
            <p:ph idx="1" type="body"/>
          </p:nvPr>
        </p:nvSpPr>
        <p:spPr>
          <a:xfrm>
            <a:off x="272351" y="1013254"/>
            <a:ext cx="4052400" cy="3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0" i="0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44" name="Google Shape;44;p15"/>
          <p:cNvSpPr/>
          <p:nvPr>
            <p:ph idx="2" type="pic"/>
          </p:nvPr>
        </p:nvSpPr>
        <p:spPr>
          <a:xfrm>
            <a:off x="4627606" y="1013254"/>
            <a:ext cx="4516500" cy="41304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15"/>
          <p:cNvSpPr txBox="1"/>
          <p:nvPr>
            <p:ph type="title"/>
          </p:nvPr>
        </p:nvSpPr>
        <p:spPr>
          <a:xfrm>
            <a:off x="272351" y="361393"/>
            <a:ext cx="8441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b="0" i="0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" name="Google Shape;46;p15"/>
          <p:cNvSpPr txBox="1"/>
          <p:nvPr>
            <p:ph idx="3" type="body"/>
          </p:nvPr>
        </p:nvSpPr>
        <p:spPr>
          <a:xfrm>
            <a:off x="7672387" y="3854053"/>
            <a:ext cx="1471500" cy="1289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7" name="Google Shape;47;p15"/>
          <p:cNvSpPr txBox="1"/>
          <p:nvPr>
            <p:ph idx="4" type="body"/>
          </p:nvPr>
        </p:nvSpPr>
        <p:spPr>
          <a:xfrm>
            <a:off x="4811445" y="4686243"/>
            <a:ext cx="2478900" cy="25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0" i="0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 &amp; Pic">
  <p:cSld name="Bullets &amp; Pic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6"/>
          <p:cNvSpPr txBox="1"/>
          <p:nvPr>
            <p:ph idx="1" type="body"/>
          </p:nvPr>
        </p:nvSpPr>
        <p:spPr>
          <a:xfrm>
            <a:off x="272351" y="1013254"/>
            <a:ext cx="4065000" cy="3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0A585"/>
              </a:buClr>
              <a:buSzPts val="1800"/>
              <a:buFont typeface="NTR"/>
              <a:buChar char="●"/>
              <a:defRPr b="0" i="0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A585"/>
              </a:buClr>
              <a:buSzPts val="1500"/>
              <a:buFont typeface="NTR"/>
              <a:buChar char="●"/>
              <a:defRPr b="0" i="0"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A585"/>
              </a:buClr>
              <a:buSzPts val="1400"/>
              <a:buFont typeface="NTR"/>
              <a:buChar char="●"/>
              <a:defRPr b="0" i="0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A585"/>
              </a:buClr>
              <a:buSzPts val="1400"/>
              <a:buFont typeface="NTR"/>
              <a:buChar char="●"/>
              <a:defRPr b="0" i="0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A585"/>
              </a:buClr>
              <a:buSzPts val="1400"/>
              <a:buFont typeface="NTR"/>
              <a:buChar char="●"/>
              <a:defRPr b="0" i="0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0" name="Google Shape;50;p16"/>
          <p:cNvSpPr/>
          <p:nvPr>
            <p:ph idx="2" type="pic"/>
          </p:nvPr>
        </p:nvSpPr>
        <p:spPr>
          <a:xfrm>
            <a:off x="4627606" y="1013255"/>
            <a:ext cx="4516500" cy="41304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16"/>
          <p:cNvSpPr txBox="1"/>
          <p:nvPr>
            <p:ph type="title"/>
          </p:nvPr>
        </p:nvSpPr>
        <p:spPr>
          <a:xfrm>
            <a:off x="272351" y="361393"/>
            <a:ext cx="8441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b="0" i="0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3" type="body"/>
          </p:nvPr>
        </p:nvSpPr>
        <p:spPr>
          <a:xfrm>
            <a:off x="7672387" y="3854053"/>
            <a:ext cx="1471500" cy="1289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" name="Google Shape;53;p16"/>
          <p:cNvSpPr txBox="1"/>
          <p:nvPr>
            <p:ph idx="4" type="body"/>
          </p:nvPr>
        </p:nvSpPr>
        <p:spPr>
          <a:xfrm>
            <a:off x="4811445" y="4686243"/>
            <a:ext cx="2478900" cy="25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0" i="0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300"/>
              <a:buFont typeface="Arial"/>
              <a:buNone/>
              <a:defRPr b="0" i="0" sz="33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Relationship Id="rId4" Type="http://schemas.openxmlformats.org/officeDocument/2006/relationships/image" Target="../media/image9.png"/><Relationship Id="rId9" Type="http://schemas.openxmlformats.org/officeDocument/2006/relationships/image" Target="../media/image11.jp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13.jpg"/><Relationship Id="rId8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8.gif"/><Relationship Id="rId5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27.jpg"/><Relationship Id="rId5" Type="http://schemas.openxmlformats.org/officeDocument/2006/relationships/image" Target="../media/image19.jpg"/><Relationship Id="rId6" Type="http://schemas.openxmlformats.org/officeDocument/2006/relationships/image" Target="../media/image30.jpg"/><Relationship Id="rId7" Type="http://schemas.openxmlformats.org/officeDocument/2006/relationships/image" Target="../media/image2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23.jpg"/><Relationship Id="rId7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g"/><Relationship Id="rId4" Type="http://schemas.openxmlformats.org/officeDocument/2006/relationships/image" Target="../media/image24.jpg"/><Relationship Id="rId5" Type="http://schemas.openxmlformats.org/officeDocument/2006/relationships/image" Target="../media/image28.jpg"/><Relationship Id="rId6" Type="http://schemas.openxmlformats.org/officeDocument/2006/relationships/image" Target="../media/image2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7044" y="1894950"/>
            <a:ext cx="4088881" cy="397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/>
          <p:cNvPicPr preferRelativeResize="0"/>
          <p:nvPr/>
        </p:nvPicPr>
        <p:blipFill rotWithShape="1">
          <a:blip r:embed="rId4">
            <a:alphaModFix/>
          </a:blip>
          <a:srcRect b="0" l="35416" r="0" t="5267"/>
          <a:stretch/>
        </p:blipFill>
        <p:spPr>
          <a:xfrm>
            <a:off x="4397025" y="1283025"/>
            <a:ext cx="4758898" cy="392658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"/>
          <p:cNvSpPr txBox="1"/>
          <p:nvPr>
            <p:ph type="ctrTitle"/>
          </p:nvPr>
        </p:nvSpPr>
        <p:spPr>
          <a:xfrm>
            <a:off x="204203" y="1114321"/>
            <a:ext cx="58164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Arial"/>
              <a:buNone/>
            </a:pPr>
            <a:r>
              <a:rPr b="1" lang="es" sz="2800">
                <a:solidFill>
                  <a:schemeClr val="accent2"/>
                </a:solidFill>
              </a:rPr>
              <a:t>De cómo el brócoli y la fresa de Lleida ayudaron a revalorizar la Huerta y renaturalizar la ciudad…</a:t>
            </a:r>
            <a:endParaRPr b="1" sz="2800">
              <a:solidFill>
                <a:schemeClr val="accent2"/>
              </a:solidFill>
            </a:endParaRPr>
          </a:p>
        </p:txBody>
      </p:sp>
      <p:sp>
        <p:nvSpPr>
          <p:cNvPr id="61" name="Google Shape;61;p1"/>
          <p:cNvSpPr txBox="1"/>
          <p:nvPr>
            <p:ph idx="1" type="subTitle"/>
          </p:nvPr>
        </p:nvSpPr>
        <p:spPr>
          <a:xfrm>
            <a:off x="192493" y="2821448"/>
            <a:ext cx="39453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s">
                <a:solidFill>
                  <a:schemeClr val="accent6"/>
                </a:solidFill>
              </a:rPr>
              <a:t>Lérida, España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62" name="Google Shape;62;p1"/>
          <p:cNvSpPr txBox="1"/>
          <p:nvPr>
            <p:ph idx="3" type="body"/>
          </p:nvPr>
        </p:nvSpPr>
        <p:spPr>
          <a:xfrm>
            <a:off x="224220" y="4018574"/>
            <a:ext cx="4344376" cy="2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</a:pPr>
            <a:r>
              <a:rPr lang="es">
                <a:solidFill>
                  <a:srgbClr val="3F3F3F"/>
                </a:solidFill>
              </a:rPr>
              <a:t>Piedad Pizarro González, Ayuntamiento de Lleida</a:t>
            </a:r>
            <a:endParaRPr>
              <a:solidFill>
                <a:srgbClr val="3F3F3F"/>
              </a:solidFill>
            </a:endParaRPr>
          </a:p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</a:pPr>
            <a:r>
              <a:t/>
            </a:r>
            <a:endParaRPr>
              <a:solidFill>
                <a:srgbClr val="3F3F3F"/>
              </a:solidFill>
            </a:endParaRPr>
          </a:p>
        </p:txBody>
      </p:sp>
      <p:pic>
        <p:nvPicPr>
          <p:cNvPr id="63" name="Google Shape;6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0324" y="4433800"/>
            <a:ext cx="3463965" cy="5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50500" y="220100"/>
            <a:ext cx="1616230" cy="6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"/>
          <p:cNvSpPr txBox="1"/>
          <p:nvPr/>
        </p:nvSpPr>
        <p:spPr>
          <a:xfrm>
            <a:off x="230337" y="229242"/>
            <a:ext cx="4682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1" lang="es" sz="1600" u="none" cap="none" strike="noStrike">
                <a:solidFill>
                  <a:srgbClr val="19A489"/>
                </a:solidFill>
                <a:latin typeface="Arial"/>
                <a:ea typeface="Arial"/>
                <a:cs typeface="Arial"/>
                <a:sym typeface="Arial"/>
              </a:rPr>
              <a:t>Repensando los vínculos urbanos-rurales </a:t>
            </a:r>
            <a:br>
              <a:rPr b="1" i="1" lang="es" sz="1600" u="none" cap="none" strike="noStrike">
                <a:solidFill>
                  <a:srgbClr val="19A48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s" sz="1600" u="none" cap="none" strike="noStrike">
                <a:solidFill>
                  <a:srgbClr val="19A489"/>
                </a:solidFill>
                <a:latin typeface="Arial"/>
                <a:ea typeface="Arial"/>
                <a:cs typeface="Arial"/>
                <a:sym typeface="Arial"/>
              </a:rPr>
              <a:t>por las personas y la biodiversidad</a:t>
            </a:r>
            <a:endParaRPr b="1" i="1" sz="1600" u="none" cap="none" strike="noStrike">
              <a:solidFill>
                <a:srgbClr val="19A4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s" sz="12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Envigado, Colombia. Nov 23-24</a:t>
            </a:r>
            <a:endParaRPr b="1" i="1" sz="12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72775" y="232350"/>
            <a:ext cx="1829325" cy="688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tge que conté verdura, planta, aliments, Verdures crucíferes&#10;&#10;Descripció generada automàticament" id="67" name="Google Shape;67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67964" y="2780055"/>
            <a:ext cx="1434426" cy="10758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tge que conté fruita, Menjars naturals, Maduixes, Infructescència&#10;&#10;Descripció generada automàticament" id="68" name="Google Shape;68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00128" y="2385515"/>
            <a:ext cx="1606081" cy="1075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/>
          <p:nvPr>
            <p:ph type="title"/>
          </p:nvPr>
        </p:nvSpPr>
        <p:spPr>
          <a:xfrm>
            <a:off x="166097" y="43569"/>
            <a:ext cx="8441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">
                <a:solidFill>
                  <a:schemeClr val="accent4"/>
                </a:solidFill>
              </a:rPr>
              <a:t>CONTEXTO</a:t>
            </a:r>
            <a:endParaRPr b="1">
              <a:solidFill>
                <a:schemeClr val="accent4"/>
              </a:solidFill>
            </a:endParaRPr>
          </a:p>
        </p:txBody>
      </p:sp>
      <p:sp>
        <p:nvSpPr>
          <p:cNvPr id="74" name="Google Shape;74;p2"/>
          <p:cNvSpPr txBox="1"/>
          <p:nvPr>
            <p:ph idx="1" type="body"/>
          </p:nvPr>
        </p:nvSpPr>
        <p:spPr>
          <a:xfrm>
            <a:off x="166097" y="506769"/>
            <a:ext cx="3564300" cy="3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EL PROBLEMA: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TR"/>
              <a:buChar char="-"/>
            </a:pPr>
            <a:r>
              <a:rPr lang="es" sz="1400"/>
              <a:t>Desvinculación entre el mundo rural/urbano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Abandono de explotaciones agroganaderas familiares tradicionales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Empobrecimiento ambiental del entorno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"/>
              <a:t>Perfil de Lérida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140.000 habitantes / 12.863 Ha de huerta</a:t>
            </a:r>
            <a:endParaRPr sz="1400"/>
          </a:p>
          <a:p>
            <a:pPr indent="-317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En el interior, en una llanura agrícola, entre los Pirineos y el río Ebro. A 150 kms de Barcelona.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75" name="Google Shape;75;p2"/>
          <p:cNvSpPr txBox="1"/>
          <p:nvPr/>
        </p:nvSpPr>
        <p:spPr>
          <a:xfrm>
            <a:off x="5183350" y="2629975"/>
            <a:ext cx="364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45720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0A585"/>
              </a:buClr>
              <a:buSzPts val="1400"/>
              <a:buFont typeface="NT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2"/>
          <p:cNvPicPr preferRelativeResize="0"/>
          <p:nvPr/>
        </p:nvPicPr>
        <p:blipFill rotWithShape="1">
          <a:blip r:embed="rId3">
            <a:alphaModFix/>
          </a:blip>
          <a:srcRect b="9151" l="26029" r="26984" t="22614"/>
          <a:stretch/>
        </p:blipFill>
        <p:spPr>
          <a:xfrm>
            <a:off x="6399830" y="3536789"/>
            <a:ext cx="1590930" cy="12996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tge que conté mapa, Atles, text&#10;&#10;Descripció generada automàticament" id="77" name="Google Shape;7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4798" y="3536789"/>
            <a:ext cx="1354299" cy="12524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tge que conté planta, flor, a l’aire lliure, gespa&#10;&#10;Descripció generada automàticament" id="78" name="Google Shape;7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1430" y="220512"/>
            <a:ext cx="4876800" cy="324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"/>
          <p:cNvSpPr txBox="1"/>
          <p:nvPr>
            <p:ph idx="1" type="body"/>
          </p:nvPr>
        </p:nvSpPr>
        <p:spPr>
          <a:xfrm>
            <a:off x="225991" y="592993"/>
            <a:ext cx="4212243" cy="38631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¿Qué están haciendo?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Revalorizar el entorno agrícola de la ciudad: valores històricos (identitarios), sociales, ambientales y productivos.</a:t>
            </a:r>
            <a:endParaRPr sz="1400"/>
          </a:p>
          <a:p>
            <a:pPr indent="-317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TR"/>
              <a:buChar char="-"/>
            </a:pPr>
            <a:r>
              <a:rPr lang="es" sz="1400"/>
              <a:t>Promocionar los Huertos (familiares y escolares), y la Huerta de Lleida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Fomentar la horticultura ecològica, el auto compostaje, la presencia de biodiversidad y una gestión más natural y sostenible de los espacios libres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"/>
              <a:t>¿Cual fue su punto de partida?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" sz="1400"/>
              <a:t>-  Hace más de 10 años que se promociona la Huerta y los huertos ecológicos desde diferentes iniciativas y se divulga la importancia de la biodiversidad de Lleida.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/>
          </a:p>
        </p:txBody>
      </p:sp>
      <p:sp>
        <p:nvSpPr>
          <p:cNvPr id="84" name="Google Shape;84;p3"/>
          <p:cNvSpPr txBox="1"/>
          <p:nvPr>
            <p:ph type="title"/>
          </p:nvPr>
        </p:nvSpPr>
        <p:spPr>
          <a:xfrm>
            <a:off x="272351" y="208993"/>
            <a:ext cx="8441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">
                <a:solidFill>
                  <a:schemeClr val="accent4"/>
                </a:solidFill>
              </a:rPr>
              <a:t>ENFOQUE</a:t>
            </a:r>
            <a:endParaRPr b="1">
              <a:solidFill>
                <a:schemeClr val="accent4"/>
              </a:solidFill>
            </a:endParaRPr>
          </a:p>
        </p:txBody>
      </p:sp>
      <p:pic>
        <p:nvPicPr>
          <p:cNvPr descr="Imatge que conté roba, persona, nadó, terra&#10;&#10;Descripció generada automàticament" id="85" name="Google Shape;85;p3"/>
          <p:cNvPicPr preferRelativeResize="0"/>
          <p:nvPr/>
        </p:nvPicPr>
        <p:blipFill rotWithShape="1">
          <a:blip r:embed="rId3">
            <a:alphaModFix/>
          </a:blip>
          <a:srcRect b="6345" l="0" r="0" t="0"/>
          <a:stretch/>
        </p:blipFill>
        <p:spPr>
          <a:xfrm>
            <a:off x="4391653" y="2346360"/>
            <a:ext cx="1632540" cy="20385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tge que conté a l’aire lliure, text, cel, gespa&#10;&#10;Descripció generada automàticament" id="86" name="Google Shape;8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4656" y="95888"/>
            <a:ext cx="2605921" cy="19547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tge que conté text, Cara humana, persona, planta&#10;&#10;Descripció generada automàticament" id="87" name="Google Shape;8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68646" y="140866"/>
            <a:ext cx="1531228" cy="21648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tge que conté roba, persona, a l’aire lliure, nen&#10;&#10;Descripció generada automàticament" id="88" name="Google Shape;88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18096" y="2743528"/>
            <a:ext cx="2718106" cy="20385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tge que conté roba, persona, dona, Cara humana&#10;&#10;Descripció generada automàticament" id="89" name="Google Shape;89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27616" y="1822892"/>
            <a:ext cx="1531228" cy="1148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95330" y="0"/>
            <a:ext cx="1338535" cy="278282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4"/>
          <p:cNvSpPr txBox="1"/>
          <p:nvPr>
            <p:ph idx="1" type="body"/>
          </p:nvPr>
        </p:nvSpPr>
        <p:spPr>
          <a:xfrm>
            <a:off x="210135" y="555873"/>
            <a:ext cx="5321625" cy="34763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" sz="1400"/>
              <a:t>Las herramientas utilizadas han sido: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" sz="1400"/>
              <a:t>- acercar las escuelas y la ciudadanía a las explotaciones agroganaderas de la Huerta (visitas guiadas, mercado de proximidad, …)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" sz="1400"/>
              <a:t>- fomentar los huertos sociales y escolares, y el compostaje, con formación, asesoramiento, recursos y dinamización social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" sz="1400"/>
              <a:t>- dar a conocer la biodiversidad y favorecer su presencia (introduciendo variedades tradicionales de hortalizas, instalando refugios de fauna,…)</a:t>
            </a:r>
            <a:endParaRPr sz="1400"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" sz="1400"/>
              <a:t>El proyecto lo lidera el Ayuntamiento de Lleida (con colaboraciones puntuales de la Universidad de Lleida, las asociaciones de productores y de vecinos, la AdV Ecológica de Ponent,…)</a:t>
            </a:r>
            <a:endParaRPr sz="1400"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" sz="1400"/>
              <a:t>La acción se financia con fondos propios y ayudas europeas (Proyecto Agriproxi, PRTR Next Generation,…)</a:t>
            </a:r>
            <a:endParaRPr sz="1400"/>
          </a:p>
        </p:txBody>
      </p:sp>
      <p:sp>
        <p:nvSpPr>
          <p:cNvPr id="96" name="Google Shape;96;p4"/>
          <p:cNvSpPr txBox="1"/>
          <p:nvPr>
            <p:ph type="title"/>
          </p:nvPr>
        </p:nvSpPr>
        <p:spPr>
          <a:xfrm>
            <a:off x="527123" y="206973"/>
            <a:ext cx="2832858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">
                <a:solidFill>
                  <a:schemeClr val="accent4"/>
                </a:solidFill>
              </a:rPr>
              <a:t>METODOLOGÍA</a:t>
            </a:r>
            <a:endParaRPr b="1">
              <a:solidFill>
                <a:schemeClr val="accent4"/>
              </a:solidFill>
            </a:endParaRPr>
          </a:p>
        </p:txBody>
      </p:sp>
      <p:pic>
        <p:nvPicPr>
          <p:cNvPr descr="Imatge que conté roba, persona, Cara humana, nen&#10;&#10;Descripció generada automàticament" id="97" name="Google Shape;9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2376" y="2890955"/>
            <a:ext cx="2849646" cy="21372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tge que conté text, planta, arbre, a l’aire lliure&#10;&#10;Descripció generada automàticament" id="98" name="Google Shape;9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31760" y="1681743"/>
            <a:ext cx="2528429" cy="12041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tge que conté persona, aliments, Processament d'aliments, roba&#10;&#10;Descripció generada automàticament" id="99" name="Google Shape;99;p4"/>
          <p:cNvPicPr preferRelativeResize="0"/>
          <p:nvPr/>
        </p:nvPicPr>
        <p:blipFill rotWithShape="1">
          <a:blip r:embed="rId6">
            <a:alphaModFix/>
          </a:blip>
          <a:srcRect b="8676" l="0" r="0" t="0"/>
          <a:stretch/>
        </p:blipFill>
        <p:spPr>
          <a:xfrm>
            <a:off x="6242859" y="115311"/>
            <a:ext cx="957589" cy="15546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tge que conté roba, persona, escena, mercat&#10;&#10;Descripció generada automàticament" id="100" name="Google Shape;100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75708" y="264952"/>
            <a:ext cx="1392721" cy="908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tge que conté a l’aire lliure, planta, cel, edifici&#10;&#10;Descripció generada automàticament" id="105" name="Google Shape;10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406" y="3834285"/>
            <a:ext cx="1624380" cy="121828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5"/>
          <p:cNvSpPr txBox="1"/>
          <p:nvPr>
            <p:ph idx="1" type="body"/>
          </p:nvPr>
        </p:nvSpPr>
        <p:spPr>
          <a:xfrm>
            <a:off x="173847" y="348264"/>
            <a:ext cx="4648800" cy="3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"/>
              <a:t>¿Qué han logrado?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TR"/>
              <a:buChar char="-"/>
            </a:pPr>
            <a:r>
              <a:rPr lang="es" sz="1400"/>
              <a:t>Crear una red social de personas /entidades /productores/ escuelas que se apoyan 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Reforzar el vínculo de las personas con la naturaleza y su entorno.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Recuperar variedades tradicionales de hortalizas y ayudar a la mejora de la biodiversidad urbana</a:t>
            </a:r>
            <a:endParaRPr/>
          </a:p>
          <a:p>
            <a:pPr indent="0" lvl="0" marL="1397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s"/>
              <a:t>Próximos pasos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TR"/>
              <a:buChar char="-"/>
            </a:pPr>
            <a:r>
              <a:rPr lang="es" sz="1400"/>
              <a:t>Renaturalizar la ciudad a partir de la creación de oasis de biodiversidad, de realizar una gestión más “natural” del verde urbano, de conectar mejor huerta/ciudad (sendas verdes, corredores ecològicos)…</a:t>
            </a:r>
            <a:endParaRPr/>
          </a:p>
          <a:p>
            <a:pPr indent="0" lvl="0" marL="1397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"/>
              <a:t>Desafío: </a:t>
            </a:r>
            <a:r>
              <a:rPr lang="es" sz="1400"/>
              <a:t>Cómo ampliar el vínculo con la naturaleza y el entorno al conjunto de la ciudadanía</a:t>
            </a:r>
            <a:endParaRPr/>
          </a:p>
        </p:txBody>
      </p:sp>
      <p:sp>
        <p:nvSpPr>
          <p:cNvPr id="107" name="Google Shape;107;p5"/>
          <p:cNvSpPr txBox="1"/>
          <p:nvPr>
            <p:ph type="title"/>
          </p:nvPr>
        </p:nvSpPr>
        <p:spPr>
          <a:xfrm>
            <a:off x="272351" y="79525"/>
            <a:ext cx="8441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">
                <a:solidFill>
                  <a:schemeClr val="accent4"/>
                </a:solidFill>
              </a:rPr>
              <a:t>RESULTADOS</a:t>
            </a:r>
            <a:endParaRPr b="1">
              <a:solidFill>
                <a:schemeClr val="accent4"/>
              </a:solidFill>
            </a:endParaRPr>
          </a:p>
        </p:txBody>
      </p:sp>
      <p:pic>
        <p:nvPicPr>
          <p:cNvPr descr="Imatge que conté roba, nadó, a l’aire lliure, persona&#10;&#10;Descripció generada automàticament" id="108" name="Google Shape;10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82461" y="90930"/>
            <a:ext cx="2914650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tge que conté a l’aire lliure, arbre, persona, roba&#10;&#10;Descripció generada automàticament" id="109" name="Google Shape;109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47346" y="1389897"/>
            <a:ext cx="1833187" cy="24439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tge que conté persona, roba, vaixella, gent&#10;&#10;Descripció generada automàticament" id="110" name="Google Shape;110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45431" y="2207099"/>
            <a:ext cx="2406324" cy="1804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/>
          <p:nvPr>
            <p:ph idx="1" type="body"/>
          </p:nvPr>
        </p:nvSpPr>
        <p:spPr>
          <a:xfrm>
            <a:off x="181778" y="337499"/>
            <a:ext cx="3956749" cy="3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Lecciones claves del proceso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La importancia de visibilizar y dar a conocer o reconocer, lo que queremos que se valore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Buscar el vínculo personal, la experiencia personal, para entender y poder actuar.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Retos:</a:t>
            </a:r>
            <a:endParaRPr/>
          </a:p>
          <a:p>
            <a:pPr indent="-317500" lvl="1" marL="9144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Garantizar que las iniciativas se puedan mantener en el tiempo</a:t>
            </a:r>
            <a:endParaRPr/>
          </a:p>
          <a:p>
            <a:pPr indent="-317500" lvl="1" marL="9144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Necesidad de repetir a lo largo del tiempo la formación /asesoramiento/ recursos…</a:t>
            </a:r>
            <a:endParaRPr/>
          </a:p>
          <a:p>
            <a:pPr indent="-317500" lvl="1" marL="9144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TR"/>
              <a:buChar char="-"/>
            </a:pPr>
            <a:r>
              <a:rPr lang="es" sz="1400"/>
              <a:t>Garantizar la incorporación de productos de la Huerta de Lleida al día a día de escuelas y ciudadanos</a:t>
            </a:r>
            <a:endParaRPr/>
          </a:p>
          <a:p>
            <a:pPr indent="-228600" lvl="1" marL="9144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700"/>
          </a:p>
        </p:txBody>
      </p:sp>
      <p:sp>
        <p:nvSpPr>
          <p:cNvPr id="116" name="Google Shape;116;p6"/>
          <p:cNvSpPr txBox="1"/>
          <p:nvPr>
            <p:ph type="title"/>
          </p:nvPr>
        </p:nvSpPr>
        <p:spPr>
          <a:xfrm>
            <a:off x="272351" y="105899"/>
            <a:ext cx="8441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">
                <a:solidFill>
                  <a:schemeClr val="accent4"/>
                </a:solidFill>
              </a:rPr>
              <a:t>LECCIONES APRENDIDAS</a:t>
            </a:r>
            <a:endParaRPr b="1">
              <a:solidFill>
                <a:schemeClr val="accent4"/>
              </a:solidFill>
            </a:endParaRPr>
          </a:p>
        </p:txBody>
      </p:sp>
      <p:pic>
        <p:nvPicPr>
          <p:cNvPr descr="Imatge que conté a l’aire lliure, paisatge, gespa, cel&#10;&#10;Descripció generada automàticament" id="117" name="Google Shape;11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3330" y="519034"/>
            <a:ext cx="4418319" cy="33137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tge que conté Font, Gràfics, text, disseny&#10;&#10;Descripció generada automàticament" id="118" name="Google Shape;11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9062" y="3882838"/>
            <a:ext cx="1480858" cy="1096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INTERLA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5F7D"/>
      </a:accent1>
      <a:accent2>
        <a:srgbClr val="A22946"/>
      </a:accent2>
      <a:accent3>
        <a:srgbClr val="8DCBB9"/>
      </a:accent3>
      <a:accent4>
        <a:srgbClr val="00A485"/>
      </a:accent4>
      <a:accent5>
        <a:srgbClr val="F4BA74"/>
      </a:accent5>
      <a:accent6>
        <a:srgbClr val="E77D2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