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4" roundtripDataSignature="AMtx7mjHZe0HcWcfX6RlH+Fc4IDBFPZ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234402" y="1388447"/>
            <a:ext cx="5122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  <a:defRPr b="0" i="0" sz="3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234402" y="1952625"/>
            <a:ext cx="3945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 i="0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10"/>
          <p:cNvSpPr txBox="1"/>
          <p:nvPr>
            <p:ph idx="2" type="body"/>
          </p:nvPr>
        </p:nvSpPr>
        <p:spPr>
          <a:xfrm>
            <a:off x="287618" y="3248128"/>
            <a:ext cx="3200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3" type="body"/>
          </p:nvPr>
        </p:nvSpPr>
        <p:spPr>
          <a:xfrm>
            <a:off x="287126" y="3520781"/>
            <a:ext cx="3098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4" type="body"/>
          </p:nvPr>
        </p:nvSpPr>
        <p:spPr>
          <a:xfrm>
            <a:off x="287126" y="3793435"/>
            <a:ext cx="30183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Only">
  <p:cSld name="Bullets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272351" y="1013254"/>
            <a:ext cx="68700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800"/>
              <a:buFont typeface="NTR"/>
              <a:buChar char="●"/>
              <a:defRPr b="0" i="0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500"/>
              <a:buFont typeface="NTR"/>
              <a:buChar char="●"/>
              <a:defRPr b="0" i="0"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0" name="Google Shape;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2990" y="3883794"/>
            <a:ext cx="1441009" cy="125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855710" y="306671"/>
            <a:ext cx="3888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>
                <a:solidFill>
                  <a:srgbClr val="3F3F3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ext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272351" y="1019431"/>
            <a:ext cx="68700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2990" y="3883794"/>
            <a:ext cx="1441009" cy="125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ic Title">
  <p:cSld name="Full Pic 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/>
          <p:nvPr>
            <p:ph idx="2" type="pic"/>
          </p:nvPr>
        </p:nvSpPr>
        <p:spPr>
          <a:xfrm>
            <a:off x="0" y="1013254"/>
            <a:ext cx="9144000" cy="41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4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3" type="body"/>
          </p:nvPr>
        </p:nvSpPr>
        <p:spPr>
          <a:xfrm>
            <a:off x="204659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ic">
  <p:cSld name="Full Pic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>
            <p:ph idx="2" type="pic"/>
          </p:nvPr>
        </p:nvSpPr>
        <p:spPr>
          <a:xfrm>
            <a:off x="1" y="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3" type="body"/>
          </p:nvPr>
        </p:nvSpPr>
        <p:spPr>
          <a:xfrm>
            <a:off x="204659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ic Text Box">
  <p:cSld name="Full Pic Text Box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>
            <p:ph idx="2" type="pic"/>
          </p:nvPr>
        </p:nvSpPr>
        <p:spPr>
          <a:xfrm>
            <a:off x="1" y="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3236093" y="2380365"/>
            <a:ext cx="2671800" cy="6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b="0" i="0" sz="2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204659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Pic">
  <p:cSld name="Text &amp; Pic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272351" y="1013254"/>
            <a:ext cx="40524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 i="0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4" name="Google Shape;44;p17"/>
          <p:cNvSpPr/>
          <p:nvPr>
            <p:ph idx="2" type="pic"/>
          </p:nvPr>
        </p:nvSpPr>
        <p:spPr>
          <a:xfrm>
            <a:off x="4627606" y="1013254"/>
            <a:ext cx="4516500" cy="41304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7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3" type="body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4" type="body"/>
          </p:nvPr>
        </p:nvSpPr>
        <p:spPr>
          <a:xfrm>
            <a:off x="4811445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&amp; Pic">
  <p:cSld name="Bullets &amp; Pic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272351" y="1013254"/>
            <a:ext cx="406500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A585"/>
              </a:buClr>
              <a:buSzPts val="1800"/>
              <a:buFont typeface="NTR"/>
              <a:buChar char="●"/>
              <a:defRPr b="0" i="0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500"/>
              <a:buFont typeface="NTR"/>
              <a:buChar char="●"/>
              <a:defRPr b="0" i="0"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A585"/>
              </a:buClr>
              <a:buSzPts val="1400"/>
              <a:buFont typeface="NTR"/>
              <a:buChar char="●"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18"/>
          <p:cNvSpPr/>
          <p:nvPr>
            <p:ph idx="2" type="pic"/>
          </p:nvPr>
        </p:nvSpPr>
        <p:spPr>
          <a:xfrm>
            <a:off x="4627606" y="1013255"/>
            <a:ext cx="4516500" cy="41304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8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3" type="body"/>
          </p:nvPr>
        </p:nvSpPr>
        <p:spPr>
          <a:xfrm>
            <a:off x="7672387" y="3854053"/>
            <a:ext cx="1471500" cy="1289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4" type="body"/>
          </p:nvPr>
        </p:nvSpPr>
        <p:spPr>
          <a:xfrm>
            <a:off x="4811445" y="4686243"/>
            <a:ext cx="2478900" cy="2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0" i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8839" y="602048"/>
            <a:ext cx="4088881" cy="39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 b="0" l="35416" r="0" t="5267"/>
          <a:stretch/>
        </p:blipFill>
        <p:spPr>
          <a:xfrm>
            <a:off x="4516820" y="600300"/>
            <a:ext cx="4758898" cy="3926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>
            <p:ph type="ctrTitle"/>
          </p:nvPr>
        </p:nvSpPr>
        <p:spPr>
          <a:xfrm>
            <a:off x="234400" y="1693250"/>
            <a:ext cx="58164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</a:pPr>
            <a:r>
              <a:rPr b="1" lang="es-ES" sz="2800">
                <a:solidFill>
                  <a:schemeClr val="accent2"/>
                </a:solidFill>
              </a:rPr>
              <a:t>Gestión social participativa y activa </a:t>
            </a:r>
            <a:r>
              <a:rPr b="1" lang="es-ES" sz="2800">
                <a:solidFill>
                  <a:schemeClr val="accent2"/>
                </a:solidFill>
              </a:rPr>
              <a:t>para la protección de los ecosistemas estratégicos y la naturaleza urbana.</a:t>
            </a:r>
            <a:endParaRPr b="1" sz="2800">
              <a:solidFill>
                <a:schemeClr val="accent2"/>
              </a:solidFill>
            </a:endParaRPr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122650" y="3419116"/>
            <a:ext cx="3945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s-ES">
                <a:solidFill>
                  <a:schemeClr val="accent6"/>
                </a:solidFill>
              </a:rPr>
              <a:t>Envigado, Colombia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2" name="Google Shape;62;p1"/>
          <p:cNvSpPr txBox="1"/>
          <p:nvPr>
            <p:ph idx="3" type="body"/>
          </p:nvPr>
        </p:nvSpPr>
        <p:spPr>
          <a:xfrm>
            <a:off x="232498" y="3815830"/>
            <a:ext cx="3098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es-ES">
                <a:solidFill>
                  <a:srgbClr val="3F3F3F"/>
                </a:solidFill>
              </a:rPr>
              <a:t>Diana Castrillón</a:t>
            </a:r>
            <a:endParaRPr>
              <a:solidFill>
                <a:srgbClr val="3F3F3F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324" y="4433800"/>
            <a:ext cx="3463965" cy="5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41154" y="29600"/>
            <a:ext cx="1616230" cy="6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230337" y="229242"/>
            <a:ext cx="4682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s-ES" sz="1600" u="none" cap="none" strike="noStrike">
                <a:solidFill>
                  <a:srgbClr val="19A489"/>
                </a:solidFill>
                <a:latin typeface="Arial"/>
                <a:ea typeface="Arial"/>
                <a:cs typeface="Arial"/>
                <a:sym typeface="Arial"/>
              </a:rPr>
              <a:t>Repensando los vínculos urbanos-rurales </a:t>
            </a:r>
            <a:br>
              <a:rPr b="1" i="1" lang="es-ES" sz="1600" u="none" cap="none" strike="noStrike">
                <a:solidFill>
                  <a:srgbClr val="19A48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s-ES" sz="1600" u="none" cap="none" strike="noStrike">
                <a:solidFill>
                  <a:srgbClr val="19A489"/>
                </a:solidFill>
                <a:latin typeface="Arial"/>
                <a:ea typeface="Arial"/>
                <a:cs typeface="Arial"/>
                <a:sym typeface="Arial"/>
              </a:rPr>
              <a:t>por las personas y la biodiversidad</a:t>
            </a:r>
            <a:endParaRPr b="1" i="1" sz="1600" u="none" cap="none" strike="noStrike">
              <a:solidFill>
                <a:srgbClr val="19A4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s-E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Envigado, Colombia. Nov 23-24</a:t>
            </a:r>
            <a:endParaRPr b="1" i="1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71291" y="663317"/>
            <a:ext cx="1829325" cy="6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idx="1" type="body"/>
          </p:nvPr>
        </p:nvSpPr>
        <p:spPr>
          <a:xfrm>
            <a:off x="307155" y="1544740"/>
            <a:ext cx="4185746" cy="16536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s-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Secretaria de Medio Ambiente del municipio de Envigado enfoca las estrategias para fomentar la conservación y la naturalización del territorio de manera activa y fuerte apoyando el </a:t>
            </a:r>
            <a:r>
              <a:rPr b="0" i="0" lang="es-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 de  </a:t>
            </a:r>
            <a:r>
              <a:rPr b="1" i="0" lang="es-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acciones vivenciales y de conexión entre los ciudadanos y su entorno natural para el reconocimiento de los ecosistemas naturales y su biodiversidad lo que permite su apropiaci</a:t>
            </a:r>
            <a:r>
              <a:rPr b="1" lang="es-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ón y la participación gestionando acciones de manera integrada. 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</p:txBody>
      </p:sp>
      <p:sp>
        <p:nvSpPr>
          <p:cNvPr id="72" name="Google Shape;72;p2"/>
          <p:cNvSpPr txBox="1"/>
          <p:nvPr>
            <p:ph type="title"/>
          </p:nvPr>
        </p:nvSpPr>
        <p:spPr>
          <a:xfrm>
            <a:off x="272351" y="361393"/>
            <a:ext cx="7657704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>
                <a:solidFill>
                  <a:schemeClr val="accent4"/>
                </a:solidFill>
              </a:rPr>
              <a:t>ENFOQUE</a:t>
            </a:r>
            <a:endParaRPr b="1">
              <a:solidFill>
                <a:schemeClr val="accent4"/>
              </a:solidFill>
            </a:endParaRPr>
          </a:p>
        </p:txBody>
      </p:sp>
      <p:pic>
        <p:nvPicPr>
          <p:cNvPr descr="Grupo de personas en un parque&#10;&#10;Descripción generada automáticamente" id="73" name="Google Shape;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3305" y="925239"/>
            <a:ext cx="4390695" cy="329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/>
          <p:nvPr/>
        </p:nvSpPr>
        <p:spPr>
          <a:xfrm>
            <a:off x="272351" y="2577055"/>
            <a:ext cx="4571999" cy="1914297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Comités Zonales de Planeación y Participación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Juntas de Acción Comunal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Colectivos y ONG’s Ambientales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Mesa Ambiental Municipal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Ecozonas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Acueductos comunitarios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Instituciones educativas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Ciudadanos interesados en asuntos ambientales</a:t>
            </a:r>
            <a:endParaRPr/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2000">
                <a:solidFill>
                  <a:schemeClr val="accent4"/>
                </a:solidFill>
              </a:rPr>
              <a:t>CONTEXTO SOCIOAMBIENTAL DE ENVIGADO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80" name="Google Shape;80;p3"/>
          <p:cNvSpPr txBox="1"/>
          <p:nvPr>
            <p:ph idx="1" type="body"/>
          </p:nvPr>
        </p:nvSpPr>
        <p:spPr>
          <a:xfrm>
            <a:off x="217171" y="597779"/>
            <a:ext cx="8359703" cy="14246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Municipio de Envigado desde la perspectiva participativa y socioambiental se ha caracterizado por tener grupos específicos interesados en la defensa de los asuntos ambientales, críticos, propositivos y con un importante sentido de pertenencia por los recursos naturales y el territorio.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Un grupo de personas en un parque&#10;&#10;Descripción generada automáticamente con confianza media"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6210" y="2160157"/>
            <a:ext cx="3977790" cy="2983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/>
          <p:nvPr/>
        </p:nvSpPr>
        <p:spPr>
          <a:xfrm>
            <a:off x="153677" y="3397469"/>
            <a:ext cx="5175068" cy="1556031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Resultado: 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Destacamos el reconocimiento del Sistema Local de Áreas Protegidas de Envigado como una estrategia clave.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Altos niveles de sentido de pertenencia por el arbolado urbano y las zonas verdes a través de la implementación de jardines funcionales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>
            <p:ph idx="1" type="body"/>
          </p:nvPr>
        </p:nvSpPr>
        <p:spPr>
          <a:xfrm>
            <a:off x="151964" y="-143348"/>
            <a:ext cx="5399690" cy="3075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están haciendo?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-E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construye acorde a las realidades y potencialidades del territorio una estrategia integral que reconozca como punto de partida solucionar debilidades del entorno y restaurar o mejorar la naturaleza con acciones identificadas por la comunidad, la municipalidad y otros actores de manera participativa e incluyente. </a:t>
            </a:r>
            <a:endParaRPr/>
          </a:p>
          <a:p>
            <a:pPr indent="-285750" lvl="0" marL="425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Recorridos de ciudad con las comunidades para reconocer y valorar la riqueza ambiental</a:t>
            </a:r>
            <a:endParaRPr/>
          </a:p>
          <a:p>
            <a:pPr indent="-285750" lvl="0" marL="425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Implementación de siembras </a:t>
            </a:r>
            <a:r>
              <a:rPr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(árboles, jardines funcionales)y</a:t>
            </a: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renaturalización en zonas urbanas públicas, promoviendo el cambio de pisos duros a pisos blandos, a través de la juntanza y la colectividad.</a:t>
            </a:r>
            <a:endParaRPr/>
          </a:p>
          <a:p>
            <a:pPr indent="-285750" lvl="0" marL="425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Celebraciones de días clásicos ambientales</a:t>
            </a:r>
            <a:endParaRPr/>
          </a:p>
          <a:p>
            <a:pPr indent="-285750" lvl="0" marL="425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Implementación de murales artísticos de naturaleza</a:t>
            </a:r>
            <a:endParaRPr b="0" i="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25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Desarrollo de actividades extracurriculares en instituciones educativas que promueven el conocimiento y apropiación de la biodiversidad, áreas protegidas y recurso hídrico (Guardianes de la Ayurá, SILAPE Kids,concurso de dibujo Mi rio, Mi ciudad y yo, Aguas Literarias) </a:t>
            </a:r>
            <a:endParaRPr b="0" i="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425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1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>
            <p:ph type="title"/>
          </p:nvPr>
        </p:nvSpPr>
        <p:spPr>
          <a:xfrm>
            <a:off x="271918" y="196818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>
                <a:solidFill>
                  <a:schemeClr val="accent4"/>
                </a:solidFill>
              </a:rPr>
              <a:t>METODOLOGÍA</a:t>
            </a:r>
            <a:endParaRPr b="1">
              <a:solidFill>
                <a:schemeClr val="accent4"/>
              </a:solidFill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7110" y="1048979"/>
            <a:ext cx="3670738" cy="275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366511" y="3399366"/>
            <a:ext cx="5175068" cy="1151468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>
            <p:ph idx="1" type="body"/>
          </p:nvPr>
        </p:nvSpPr>
        <p:spPr>
          <a:xfrm>
            <a:off x="336389" y="453647"/>
            <a:ext cx="8012861" cy="21652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b="1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Renaturalización Urbana:</a:t>
            </a:r>
            <a:r>
              <a:rPr b="0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creación de 286 nuevos jardines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Entrega</a:t>
            </a:r>
            <a:r>
              <a:rPr b="0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127,125 unidades </a:t>
            </a: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plantas que</a:t>
            </a:r>
            <a:r>
              <a:rPr b="0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posibilitan la mejora del entorno urbano.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b="0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Esto proporciona a las personas entornos más verdes y saludables, contribuyendo al bienestar y la calidad de vida de la comunidad.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b="1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Participación ciudadana</a:t>
            </a:r>
            <a:r>
              <a:rPr b="0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Los diferentes proyectos han buscado promover la incidencia ciudadana, lo que implica un empoderamiento significativo de la comunidad.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b="0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construcción de la Política de Biodiversidad busca continuar buscando</a:t>
            </a:r>
            <a:r>
              <a:rPr b="0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implementar de acciones participativas, fortaleciendo la participación activa de los ciudadanos en la planificación y desarrollo sostenible de su entorno.</a:t>
            </a:r>
            <a:endParaRPr/>
          </a:p>
        </p:txBody>
      </p:sp>
      <p:sp>
        <p:nvSpPr>
          <p:cNvPr id="96" name="Google Shape;96;p5"/>
          <p:cNvSpPr txBox="1"/>
          <p:nvPr>
            <p:ph type="title"/>
          </p:nvPr>
        </p:nvSpPr>
        <p:spPr>
          <a:xfrm>
            <a:off x="366511" y="129466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>
                <a:solidFill>
                  <a:schemeClr val="accent4"/>
                </a:solidFill>
              </a:rPr>
              <a:t>RESULTADOS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366511" y="3498046"/>
            <a:ext cx="51041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Aumento de Áreas Verdes: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creación de nuevos jardines contribuye al aumento de áreas verdes, promoviendo la biodiversidad al proporcionar hábitats adicionales y corredores ecológicos para la fauna local.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 grupo de personas frente a un edificio&#10;&#10;Descripción generada automáticamente"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1048" y="2943089"/>
            <a:ext cx="3252952" cy="2439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437825" y="874446"/>
            <a:ext cx="3842513" cy="25891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incorporación de acciones participativas con la comunidad es fundamental para el ordenamiento del territorio y la creación de modelos de ciencia ciudadana, destacando la importancia de involucrar a la comunidad en decisiones ambientales claves, fortaleciendo así la participación ciudadana.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 txBox="1"/>
          <p:nvPr>
            <p:ph type="title"/>
          </p:nvPr>
        </p:nvSpPr>
        <p:spPr>
          <a:xfrm>
            <a:off x="272351" y="361393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>
                <a:solidFill>
                  <a:schemeClr val="accent4"/>
                </a:solidFill>
              </a:rPr>
              <a:t>LECCIONES APRENDIDAS</a:t>
            </a:r>
            <a:endParaRPr b="1">
              <a:solidFill>
                <a:schemeClr val="accent4"/>
              </a:solidFill>
            </a:endParaRPr>
          </a:p>
        </p:txBody>
      </p:sp>
      <p:pic>
        <p:nvPicPr>
          <p:cNvPr descr="Un grupo de personas en bicicleta en la calle&#10;&#10;Descripción generada automáticamente"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5422" y="1011550"/>
            <a:ext cx="4160533" cy="31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29210" y="105856"/>
            <a:ext cx="5244091" cy="3939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Desafíos: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❖"/>
            </a:pPr>
            <a:r>
              <a:rPr b="0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Lograr mayor concientización sobre la importancia de las áreas protegidas, el SILAPE como estrategia de conservación.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❖"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Involucrar a diferentes grupos poblacionales en la identificación y reconocimiento de la riqueza ambiental, hídrica y biodiversa.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❖"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Fomentar una participación activa y mas empoderada en la implementación de acciones y soluciones basadas en la naturaleza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❖"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Innovar en los procesos de participación juvenil que permitan la interacción entre los diferentes grupos etarios y poblacionales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❖"/>
            </a:pPr>
            <a:r>
              <a:rPr lang="es-ES" sz="1400">
                <a:solidFill>
                  <a:schemeClr val="dk1"/>
                </a:solidFill>
              </a:rPr>
              <a:t>Seguir creciendo la motivacion y la participación de la comunidad en la estrategia "Envigado Florece"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❖"/>
            </a:pPr>
            <a:r>
              <a:rPr lang="es-ES" sz="1400">
                <a:solidFill>
                  <a:schemeClr val="dk1"/>
                </a:solidFill>
              </a:rPr>
              <a:t>Propiciar mayor participación comunitaria en el ordenamiento territoprial 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Imagen que contiene exterior, camino, verde, colorido&#10;&#10;Descripción generada automáticamente" id="111" name="Google Shape;1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9888" y="0"/>
            <a:ext cx="3654111" cy="298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asto, exterior, agua, montaña&#10;&#10;Descripción generada automáticamente" id="112" name="Google Shape;11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9888" y="2421676"/>
            <a:ext cx="3732940" cy="281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/>
          <p:nvPr>
            <p:ph idx="1" type="body"/>
          </p:nvPr>
        </p:nvSpPr>
        <p:spPr>
          <a:xfrm>
            <a:off x="91045" y="1018303"/>
            <a:ext cx="5529360" cy="3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b="0"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Mejorar la </a:t>
            </a:r>
            <a:r>
              <a:rPr b="1"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b="0"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continua con la comunidad puede fortalecer la conciencia ambiental y mantener un interés activo en el proyecto a lo largo del tiempo.</a:t>
            </a:r>
            <a:endParaRPr/>
          </a:p>
          <a:p>
            <a:pPr indent="0" lvl="0" marL="1143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b="0"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Implementar un </a:t>
            </a:r>
            <a:r>
              <a:rPr b="1"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 monitoreo </a:t>
            </a:r>
            <a:r>
              <a:rPr b="0"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largo plazo para evaluar la sostenibilidad y la evolución de los impactos podría proporcionar datos valiosos para futuras iniciativas.</a:t>
            </a:r>
            <a:endParaRPr/>
          </a:p>
          <a:p>
            <a:pPr indent="0" lvl="0" marL="1143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b="0"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Integrar una estrategia más robusta de </a:t>
            </a:r>
            <a:r>
              <a:rPr b="1"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 ambiental </a:t>
            </a:r>
            <a:r>
              <a:rPr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solo en las escuelas sino también con las comunidades </a:t>
            </a:r>
            <a:r>
              <a:rPr b="0" i="0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podría potenciar la comprensión y la conciencia ambiental, contribuyendo a una participación más informada y sostenible.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 txBox="1"/>
          <p:nvPr/>
        </p:nvSpPr>
        <p:spPr>
          <a:xfrm>
            <a:off x="366511" y="232542"/>
            <a:ext cx="8441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¿QUÉ SE MEJORARÍA?</a:t>
            </a:r>
            <a:endParaRPr/>
          </a:p>
        </p:txBody>
      </p:sp>
      <p:pic>
        <p:nvPicPr>
          <p:cNvPr descr="Un grupo de personas en un puente&#10;&#10;Descripción generada automáticamente"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0405" y="1641585"/>
            <a:ext cx="3855697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INTERLA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5F7D"/>
      </a:accent1>
      <a:accent2>
        <a:srgbClr val="A22946"/>
      </a:accent2>
      <a:accent3>
        <a:srgbClr val="8DCBB9"/>
      </a:accent3>
      <a:accent4>
        <a:srgbClr val="00A485"/>
      </a:accent4>
      <a:accent5>
        <a:srgbClr val="F4BA74"/>
      </a:accent5>
      <a:accent6>
        <a:srgbClr val="E77D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MATEO GÓMEZ</dc:creator>
</cp:coreProperties>
</file>