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gRR+M+GJfe1U+hr1An1l73VzRy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" name="Google Shape;46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b45bba4fe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1eb45bba4fe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type="ctrTitle"/>
          </p:nvPr>
        </p:nvSpPr>
        <p:spPr>
          <a:xfrm>
            <a:off x="234402" y="1388447"/>
            <a:ext cx="51225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Arial"/>
              <a:buNone/>
              <a:defRPr b="0" i="0" sz="3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" type="subTitle"/>
          </p:nvPr>
        </p:nvSpPr>
        <p:spPr>
          <a:xfrm>
            <a:off x="234402" y="1952625"/>
            <a:ext cx="39453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0" i="0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8"/>
          <p:cNvSpPr txBox="1"/>
          <p:nvPr>
            <p:ph idx="2" type="body"/>
          </p:nvPr>
        </p:nvSpPr>
        <p:spPr>
          <a:xfrm>
            <a:off x="287618" y="3248128"/>
            <a:ext cx="32007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" name="Google Shape;15;p8"/>
          <p:cNvSpPr txBox="1"/>
          <p:nvPr>
            <p:ph idx="3" type="body"/>
          </p:nvPr>
        </p:nvSpPr>
        <p:spPr>
          <a:xfrm>
            <a:off x="287126" y="3520781"/>
            <a:ext cx="30987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" name="Google Shape;16;p8"/>
          <p:cNvSpPr txBox="1"/>
          <p:nvPr>
            <p:ph idx="4" type="body"/>
          </p:nvPr>
        </p:nvSpPr>
        <p:spPr>
          <a:xfrm>
            <a:off x="287126" y="3793435"/>
            <a:ext cx="30183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  <a:defRPr sz="14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Only">
  <p:cSld name="Bullets 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/>
          <p:nvPr>
            <p:ph idx="1" type="body"/>
          </p:nvPr>
        </p:nvSpPr>
        <p:spPr>
          <a:xfrm>
            <a:off x="272351" y="1013254"/>
            <a:ext cx="68700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A585"/>
              </a:buClr>
              <a:buSzPts val="1800"/>
              <a:buFont typeface="NTR"/>
              <a:buChar char="●"/>
              <a:defRPr b="0" i="0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500"/>
              <a:buFont typeface="NTR"/>
              <a:buChar char="●"/>
              <a:defRPr b="0" i="0"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Char char="●"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type="title"/>
          </p:nvPr>
        </p:nvSpPr>
        <p:spPr>
          <a:xfrm>
            <a:off x="272351" y="3613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0" name="Google Shape;2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2990" y="3883794"/>
            <a:ext cx="1441009" cy="12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4855710" y="306671"/>
            <a:ext cx="3888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None/>
              <a:defRPr>
                <a:solidFill>
                  <a:srgbClr val="3F3F3F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 txBox="1"/>
          <p:nvPr>
            <p:ph type="title"/>
          </p:nvPr>
        </p:nvSpPr>
        <p:spPr>
          <a:xfrm>
            <a:off x="272351" y="3613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" type="body"/>
          </p:nvPr>
        </p:nvSpPr>
        <p:spPr>
          <a:xfrm>
            <a:off x="272351" y="1019431"/>
            <a:ext cx="68700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id="27" name="Google Shape;2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02990" y="3883794"/>
            <a:ext cx="1441009" cy="12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ic Title">
  <p:cSld name="Full Pic 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/>
          <p:nvPr>
            <p:ph idx="2" type="pic"/>
          </p:nvPr>
        </p:nvSpPr>
        <p:spPr>
          <a:xfrm>
            <a:off x="0" y="1013254"/>
            <a:ext cx="9144000" cy="41304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12"/>
          <p:cNvSpPr txBox="1"/>
          <p:nvPr>
            <p:ph type="title"/>
          </p:nvPr>
        </p:nvSpPr>
        <p:spPr>
          <a:xfrm>
            <a:off x="272351" y="3613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7672387" y="3854053"/>
            <a:ext cx="1471500" cy="1289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3" type="body"/>
          </p:nvPr>
        </p:nvSpPr>
        <p:spPr>
          <a:xfrm>
            <a:off x="204659" y="4686243"/>
            <a:ext cx="2478900" cy="256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ic">
  <p:cSld name="Full Pic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/>
          <p:nvPr>
            <p:ph idx="2" type="pic"/>
          </p:nvPr>
        </p:nvSpPr>
        <p:spPr>
          <a:xfrm>
            <a:off x="1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7672387" y="3854053"/>
            <a:ext cx="1471500" cy="1289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3" type="body"/>
          </p:nvPr>
        </p:nvSpPr>
        <p:spPr>
          <a:xfrm>
            <a:off x="204659" y="4686243"/>
            <a:ext cx="2478900" cy="256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ic Text Box">
  <p:cSld name="Full Pic Text Box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/>
          <p:nvPr>
            <p:ph idx="2" type="pic"/>
          </p:nvPr>
        </p:nvSpPr>
        <p:spPr>
          <a:xfrm>
            <a:off x="1" y="1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4"/>
          <p:cNvSpPr txBox="1"/>
          <p:nvPr>
            <p:ph idx="1" type="body"/>
          </p:nvPr>
        </p:nvSpPr>
        <p:spPr>
          <a:xfrm>
            <a:off x="3236093" y="2380365"/>
            <a:ext cx="2671800" cy="65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b="0" i="0" sz="21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3" type="body"/>
          </p:nvPr>
        </p:nvSpPr>
        <p:spPr>
          <a:xfrm>
            <a:off x="7672387" y="3854053"/>
            <a:ext cx="1471500" cy="1289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4" type="body"/>
          </p:nvPr>
        </p:nvSpPr>
        <p:spPr>
          <a:xfrm>
            <a:off x="204659" y="4686243"/>
            <a:ext cx="2478900" cy="256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0" i="0" sz="1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2">
  <p:cSld name="Custom 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Arial"/>
              <a:buNone/>
              <a:defRPr b="0" i="0" sz="33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1.jpg"/><Relationship Id="rId6" Type="http://schemas.openxmlformats.org/officeDocument/2006/relationships/image" Target="../media/image31.png"/><Relationship Id="rId7" Type="http://schemas.openxmlformats.org/officeDocument/2006/relationships/image" Target="../media/image15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2.jpg"/><Relationship Id="rId7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8.png"/><Relationship Id="rId5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5" Type="http://schemas.openxmlformats.org/officeDocument/2006/relationships/image" Target="../media/image21.jp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/>
          <p:nvPr>
            <p:ph type="ctrTitle"/>
          </p:nvPr>
        </p:nvSpPr>
        <p:spPr>
          <a:xfrm>
            <a:off x="234401" y="965524"/>
            <a:ext cx="58164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Arial"/>
              <a:buNone/>
            </a:pPr>
            <a:r>
              <a:rPr b="1" lang="es" sz="3600">
                <a:solidFill>
                  <a:schemeClr val="accent2"/>
                </a:solidFill>
              </a:rPr>
              <a:t>Red Ciudadana </a:t>
            </a:r>
            <a:br>
              <a:rPr b="1" lang="es" sz="3600">
                <a:solidFill>
                  <a:schemeClr val="accent2"/>
                </a:solidFill>
              </a:rPr>
            </a:br>
            <a:r>
              <a:rPr b="1" lang="es" sz="3600">
                <a:solidFill>
                  <a:schemeClr val="accent2"/>
                </a:solidFill>
              </a:rPr>
              <a:t>de Monitoreo del</a:t>
            </a:r>
            <a:br>
              <a:rPr b="1" lang="es" sz="3600">
                <a:solidFill>
                  <a:schemeClr val="accent2"/>
                </a:solidFill>
              </a:rPr>
            </a:br>
            <a:r>
              <a:rPr b="1" lang="es" sz="3600">
                <a:solidFill>
                  <a:schemeClr val="accent2"/>
                </a:solidFill>
              </a:rPr>
              <a:t>Ante el Cambio</a:t>
            </a:r>
            <a:br>
              <a:rPr b="1" lang="es" sz="3600">
                <a:solidFill>
                  <a:schemeClr val="accent2"/>
                </a:solidFill>
              </a:rPr>
            </a:br>
            <a:r>
              <a:rPr b="1" lang="es" sz="3600">
                <a:solidFill>
                  <a:schemeClr val="accent2"/>
                </a:solidFill>
              </a:rPr>
              <a:t>Climático  </a:t>
            </a:r>
            <a:endParaRPr b="1" sz="3600">
              <a:solidFill>
                <a:schemeClr val="accent2"/>
              </a:solidFill>
            </a:endParaRPr>
          </a:p>
        </p:txBody>
      </p:sp>
      <p:sp>
        <p:nvSpPr>
          <p:cNvPr id="49" name="Google Shape;49;p1"/>
          <p:cNvSpPr txBox="1"/>
          <p:nvPr>
            <p:ph idx="1" type="subTitle"/>
          </p:nvPr>
        </p:nvSpPr>
        <p:spPr>
          <a:xfrm>
            <a:off x="230323" y="3140509"/>
            <a:ext cx="39453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s">
                <a:solidFill>
                  <a:schemeClr val="accent6"/>
                </a:solidFill>
              </a:rPr>
              <a:t>Corredor Biológico Interurbano María Aguilar, Costa Rica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50" name="Google Shape;50;p1"/>
          <p:cNvSpPr txBox="1"/>
          <p:nvPr>
            <p:ph idx="3" type="body"/>
          </p:nvPr>
        </p:nvSpPr>
        <p:spPr>
          <a:xfrm>
            <a:off x="287125" y="3836428"/>
            <a:ext cx="30987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</a:pPr>
            <a:r>
              <a:rPr lang="es"/>
              <a:t>Msc. Erika Calderón J.</a:t>
            </a:r>
            <a:endParaRPr>
              <a:solidFill>
                <a:srgbClr val="3F3F3F"/>
              </a:solidFill>
            </a:endParaRPr>
          </a:p>
        </p:txBody>
      </p:sp>
      <p:pic>
        <p:nvPicPr>
          <p:cNvPr id="51" name="Google Shape;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324" y="4433800"/>
            <a:ext cx="3463965" cy="5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0500" y="220100"/>
            <a:ext cx="1616230" cy="6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 txBox="1"/>
          <p:nvPr/>
        </p:nvSpPr>
        <p:spPr>
          <a:xfrm>
            <a:off x="230337" y="103624"/>
            <a:ext cx="4682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1" lang="es" sz="1600" u="none" cap="none" strike="noStrike">
                <a:solidFill>
                  <a:srgbClr val="19A489"/>
                </a:solidFill>
                <a:latin typeface="Arial"/>
                <a:ea typeface="Arial"/>
                <a:cs typeface="Arial"/>
                <a:sym typeface="Arial"/>
              </a:rPr>
              <a:t>Repensando los vínculos urbanos-rurales </a:t>
            </a:r>
            <a:br>
              <a:rPr b="1" i="1" lang="es" sz="1600" u="none" cap="none" strike="noStrike">
                <a:solidFill>
                  <a:srgbClr val="19A48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s" sz="1600" u="none" cap="none" strike="noStrike">
                <a:solidFill>
                  <a:srgbClr val="19A489"/>
                </a:solidFill>
                <a:latin typeface="Arial"/>
                <a:ea typeface="Arial"/>
                <a:cs typeface="Arial"/>
                <a:sym typeface="Arial"/>
              </a:rPr>
              <a:t>por las personas y la biodiversidad</a:t>
            </a:r>
            <a:endParaRPr b="1" i="1" sz="1600" u="none" cap="none" strike="noStrike">
              <a:solidFill>
                <a:srgbClr val="19A4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s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Envigado, Colombia. Nov 23-24</a:t>
            </a:r>
            <a:endParaRPr b="1" i="1" sz="12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72775" y="232350"/>
            <a:ext cx="1829325" cy="6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6386" y="1672406"/>
            <a:ext cx="4991427" cy="333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7">
            <a:alphaModFix/>
          </a:blip>
          <a:srcRect b="0" l="35415" r="0" t="5267"/>
          <a:stretch/>
        </p:blipFill>
        <p:spPr>
          <a:xfrm>
            <a:off x="4324096" y="1177215"/>
            <a:ext cx="4851678" cy="392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4179" y="849049"/>
            <a:ext cx="1485820" cy="1252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title"/>
          </p:nvPr>
        </p:nvSpPr>
        <p:spPr>
          <a:xfrm>
            <a:off x="272350" y="129792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CONTEXTO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63" name="Google Shape;63;p2"/>
          <p:cNvSpPr txBox="1"/>
          <p:nvPr>
            <p:ph idx="1" type="body"/>
          </p:nvPr>
        </p:nvSpPr>
        <p:spPr>
          <a:xfrm>
            <a:off x="53375" y="592997"/>
            <a:ext cx="4639200" cy="23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¿Cuales fueron los principales desafíos a confrontar? ¿Por qué?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Necesidad de generar datos científicos para la toma de decisiones en el territorio</a:t>
            </a:r>
            <a:endParaRPr sz="1400"/>
          </a:p>
          <a:p>
            <a:pPr indent="-317498" lvl="0" marL="457200" rtl="0" algn="l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Exigencia de parte de la ciudadanía por conocer y ser parte de las acciones que toman las autoridades para combatir el cambio climático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/>
              <a:t>Perfil de su ciudad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Población: </a:t>
            </a:r>
            <a:r>
              <a:rPr b="0" i="0" lang="es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402,468 habitantes</a:t>
            </a:r>
            <a:r>
              <a:rPr lang="es" sz="1400"/>
              <a:t> en 4000 ha aproximadamente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Se ubica en dos provincias, San José y Cartago y 5 cantones: La Unión, Curridabat, Montes de Oca, San José y Alajuelita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4" name="Google Shape;64;p2"/>
          <p:cNvSpPr txBox="1"/>
          <p:nvPr/>
        </p:nvSpPr>
        <p:spPr>
          <a:xfrm>
            <a:off x="5183350" y="2629975"/>
            <a:ext cx="364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A585"/>
              </a:buClr>
              <a:buSzPts val="1400"/>
              <a:buFont typeface="NTR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2672" y="239164"/>
            <a:ext cx="4162890" cy="254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2585" y="2830074"/>
            <a:ext cx="3000981" cy="2318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/>
          <p:nvPr>
            <p:ph idx="1" type="body"/>
          </p:nvPr>
        </p:nvSpPr>
        <p:spPr>
          <a:xfrm>
            <a:off x="40000" y="593000"/>
            <a:ext cx="4433700" cy="3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/>
              <a:t>¿Qué están haciendo?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Formación de un grupo de personas para que funcionen como una red de generación de información sobre fauna en la ciudad y calidad de agua  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Permite conocer qué especies existen en el territorio y darle seguimiento al comportamiento y estado de los cuerpos de agua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0" lang="es" sz="1400"/>
              <a:t>SBN: Protección a los humedales </a:t>
            </a:r>
            <a:r>
              <a:rPr lang="es" sz="1400"/>
              <a:t>artificiales</a:t>
            </a:r>
            <a:r>
              <a:rPr b="0" lang="es" sz="1400"/>
              <a:t> dentro de la ciudad como una forma de </a:t>
            </a:r>
            <a:r>
              <a:rPr lang="es" sz="1400">
                <a:solidFill>
                  <a:srgbClr val="040C28"/>
                </a:solidFill>
              </a:rPr>
              <a:t>contribuir</a:t>
            </a:r>
            <a:r>
              <a:rPr b="0" i="0" lang="es" sz="1400" u="none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 a la adaptación al cambio climático</a:t>
            </a:r>
            <a:endParaRPr sz="14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¿Cual fue su punto de partida?</a:t>
            </a:r>
            <a:endParaRPr sz="14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400"/>
              <a:t>Se inició en diciembre de 2019 con la conformación de Brigadas de Monitoreo. Se conformaron inicialmente 4 brigadas para el monitoreo de aves.</a:t>
            </a:r>
            <a:endParaRPr sz="1400"/>
          </a:p>
        </p:txBody>
      </p:sp>
      <p:sp>
        <p:nvSpPr>
          <p:cNvPr id="72" name="Google Shape;72;p3"/>
          <p:cNvSpPr txBox="1"/>
          <p:nvPr>
            <p:ph type="title"/>
          </p:nvPr>
        </p:nvSpPr>
        <p:spPr>
          <a:xfrm>
            <a:off x="253015" y="129792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ENFOQUE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5189" y="1680692"/>
            <a:ext cx="3172050" cy="2379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3"/>
          <p:cNvGrpSpPr/>
          <p:nvPr/>
        </p:nvGrpSpPr>
        <p:grpSpPr>
          <a:xfrm>
            <a:off x="4473565" y="503157"/>
            <a:ext cx="4433719" cy="3577864"/>
            <a:chOff x="982559" y="32987"/>
            <a:chExt cx="4433719" cy="3577864"/>
          </a:xfrm>
        </p:grpSpPr>
        <p:sp>
          <p:nvSpPr>
            <p:cNvPr id="75" name="Google Shape;75;p3"/>
            <p:cNvSpPr/>
            <p:nvPr/>
          </p:nvSpPr>
          <p:spPr>
            <a:xfrm>
              <a:off x="982559" y="32987"/>
              <a:ext cx="2088515" cy="139233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026817" y="1783184"/>
              <a:ext cx="2958911" cy="1827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 txBox="1"/>
            <p:nvPr/>
          </p:nvSpPr>
          <p:spPr>
            <a:xfrm>
              <a:off x="2026817" y="1783184"/>
              <a:ext cx="2958911" cy="1827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32400" lIns="232400" spcFirstLastPara="1" rIns="232400" wrap="square" tIns="232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s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Humedales artificiales</a:t>
              </a:r>
              <a:endParaRPr b="0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914653" y="1239855"/>
              <a:ext cx="710615" cy="710799"/>
            </a:xfrm>
            <a:prstGeom prst="halfFrame">
              <a:avLst>
                <a:gd fmla="val 25770" name="adj1"/>
                <a:gd fmla="val 25770" name="adj2"/>
              </a:avLst>
            </a:prstGeom>
            <a:solidFill>
              <a:srgbClr val="DF5E7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5399978">
              <a:off x="4705569" y="1239946"/>
              <a:ext cx="710799" cy="710615"/>
            </a:xfrm>
            <a:prstGeom prst="halfFrame">
              <a:avLst>
                <a:gd fmla="val 25770" name="adj1"/>
                <a:gd fmla="val 25770" name="adj2"/>
              </a:avLst>
            </a:prstGeom>
            <a:solidFill>
              <a:srgbClr val="DF5E7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 rot="-5400031">
              <a:off x="1914562" y="2878853"/>
              <a:ext cx="710799" cy="710615"/>
            </a:xfrm>
            <a:prstGeom prst="halfFrame">
              <a:avLst>
                <a:gd fmla="val 25770" name="adj1"/>
                <a:gd fmla="val 25770" name="adj2"/>
              </a:avLst>
            </a:prstGeom>
            <a:solidFill>
              <a:srgbClr val="DF5E7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 rot="10799990">
              <a:off x="4705661" y="2878761"/>
              <a:ext cx="710615" cy="710799"/>
            </a:xfrm>
            <a:prstGeom prst="halfFrame">
              <a:avLst>
                <a:gd fmla="val 25770" name="adj1"/>
                <a:gd fmla="val 25770" name="adj2"/>
              </a:avLst>
            </a:prstGeom>
            <a:solidFill>
              <a:srgbClr val="DF5E7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/>
          <p:nvPr>
            <p:ph idx="1" type="body"/>
          </p:nvPr>
        </p:nvSpPr>
        <p:spPr>
          <a:xfrm>
            <a:off x="272350" y="604699"/>
            <a:ext cx="46296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600"/>
              <a:t>Para el desarrollo de esta práctica hemos adoptado la metodología de la ciencia ciudadana y la utilización de aplicaciones digitales que son gratuitas y que generan datos abiertos</a:t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600"/>
              <a:t>El proyecto lo lidera el Comité Local del CBIMA, y es apoyado por personas expertas en los diferentes tipos de fauna y la ciudadanía </a:t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 sz="1600"/>
              <a:t>El proyecto se financia con recursos de los Gobiernos Locales y diferentes entidades que participan del Comité como el Ministerio de Seguridad Pública, la empresa privada y la cooperación internacional</a:t>
            </a:r>
            <a:endParaRPr sz="1600"/>
          </a:p>
        </p:txBody>
      </p:sp>
      <p:sp>
        <p:nvSpPr>
          <p:cNvPr id="87" name="Google Shape;87;p4"/>
          <p:cNvSpPr txBox="1"/>
          <p:nvPr>
            <p:ph type="title"/>
          </p:nvPr>
        </p:nvSpPr>
        <p:spPr>
          <a:xfrm>
            <a:off x="272351" y="1414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METODOLOGÍA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id="88" name="Google Shape;8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4125" y="361400"/>
            <a:ext cx="2832974" cy="37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3350" y="219875"/>
            <a:ext cx="878350" cy="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76049" y="271120"/>
            <a:ext cx="878350" cy="77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2966275"/>
            <a:ext cx="1864300" cy="18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12350" y="2914675"/>
            <a:ext cx="1772899" cy="128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/>
          <p:nvPr>
            <p:ph idx="1" type="body"/>
          </p:nvPr>
        </p:nvSpPr>
        <p:spPr>
          <a:xfrm>
            <a:off x="71575" y="576050"/>
            <a:ext cx="5117100" cy="3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/>
              <a:t>¿Qué han logrado?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Además de obtener datos científicos, se ha logrado formar grupos de trabajo para el seguimiento de fauna y calidad del agua a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Descubrimos nuevas especies 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Las personas brigadistas participantes especializadas en la identificación de diferentes clases de animales</a:t>
            </a:r>
            <a:endParaRPr sz="1400"/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s"/>
              <a:t>Próximos pasos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Entrenar a la ciudadanía en el monitoreo de la calidad de agua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Desafío: Este es un proyecto que se visualiza como permanente, ya que se requiere contar con datos de carácter científico actualizados de forma permanente</a:t>
            </a:r>
            <a:endParaRPr/>
          </a:p>
        </p:txBody>
      </p:sp>
      <p:sp>
        <p:nvSpPr>
          <p:cNvPr id="98" name="Google Shape;98;p5"/>
          <p:cNvSpPr txBox="1"/>
          <p:nvPr>
            <p:ph type="title"/>
          </p:nvPr>
        </p:nvSpPr>
        <p:spPr>
          <a:xfrm>
            <a:off x="71576" y="11284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RESULTADOS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8775" y="388350"/>
            <a:ext cx="2911201" cy="218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8775" y="2485357"/>
            <a:ext cx="2792852" cy="209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9575" y="2170200"/>
            <a:ext cx="1757049" cy="13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"/>
          <p:cNvSpPr txBox="1"/>
          <p:nvPr>
            <p:ph idx="1" type="body"/>
          </p:nvPr>
        </p:nvSpPr>
        <p:spPr>
          <a:xfrm>
            <a:off x="138525" y="566450"/>
            <a:ext cx="5148300" cy="45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Lecciones claves del proceso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La participación constante de las municipalidades ha sido clave para obtener buenos resultados en esta práctica.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La gente quiere sentir que la institucionalidad es cercana y que sus esfuerzos son tomados en cuenta para la toma de decisiones</a:t>
            </a:r>
            <a:endParaRPr sz="1400"/>
          </a:p>
          <a:p>
            <a:pPr indent="-317500" lvl="0" marL="457200" rtl="0" algn="just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Un elemento clave para la obtención de buenos resultados ha sido que las personas participantes han permanecido dentro del proyecto y nos ayudan a incorporar a más personas</a:t>
            </a:r>
            <a:endParaRPr sz="1400"/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400"/>
              <a:t>Se aspira a contar con una Red Ciudadana inclusiva. Necesitamos incluir a todo tipo de personas. Aspiramos a trabajar con personas no videntes y otros grupos con requerimientos especiales</a:t>
            </a:r>
            <a:endParaRPr sz="1400"/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s" sz="1400"/>
              <a:t>Se participa en las actividades que se promueven a nivel mundial para sumar a las cifras de datos abiertos</a:t>
            </a:r>
            <a:endParaRPr/>
          </a:p>
        </p:txBody>
      </p:sp>
      <p:sp>
        <p:nvSpPr>
          <p:cNvPr id="107" name="Google Shape;107;p6"/>
          <p:cNvSpPr txBox="1"/>
          <p:nvPr>
            <p:ph type="title"/>
          </p:nvPr>
        </p:nvSpPr>
        <p:spPr>
          <a:xfrm>
            <a:off x="186326" y="10324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accent4"/>
                </a:solidFill>
              </a:rPr>
              <a:t>LECCIONES APRENDIDAS</a:t>
            </a:r>
            <a:endParaRPr b="1">
              <a:solidFill>
                <a:schemeClr val="accent4"/>
              </a:solidFill>
            </a:endParaRPr>
          </a:p>
        </p:txBody>
      </p:sp>
      <p:pic>
        <p:nvPicPr>
          <p:cNvPr id="108" name="Google Shape;1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6199" y="2447475"/>
            <a:ext cx="2778890" cy="20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1625" y="704426"/>
            <a:ext cx="2935900" cy="22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eb45bba4fe_0_135"/>
          <p:cNvSpPr txBox="1"/>
          <p:nvPr>
            <p:ph idx="1" type="body"/>
          </p:nvPr>
        </p:nvSpPr>
        <p:spPr>
          <a:xfrm>
            <a:off x="909813" y="1023000"/>
            <a:ext cx="3236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>
                <a:solidFill>
                  <a:schemeClr val="lt1"/>
                </a:solidFill>
              </a:rPr>
              <a:t>Buscanos en redes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5" name="Google Shape;115;g1eb45bba4fe_0_135"/>
          <p:cNvSpPr txBox="1"/>
          <p:nvPr>
            <p:ph type="title"/>
          </p:nvPr>
        </p:nvSpPr>
        <p:spPr>
          <a:xfrm>
            <a:off x="3475126" y="476093"/>
            <a:ext cx="84411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>
                <a:solidFill>
                  <a:schemeClr val="lt1"/>
                </a:solidFill>
              </a:rPr>
              <a:t>¡Gracias por su atencion!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6" name="Google Shape;116;g1eb45bba4fe_0_135"/>
          <p:cNvSpPr txBox="1"/>
          <p:nvPr/>
        </p:nvSpPr>
        <p:spPr>
          <a:xfrm>
            <a:off x="804650" y="1880838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CBIMA.CR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g1eb45bba4fe_0_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825" y="1371925"/>
            <a:ext cx="508925" cy="5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1eb45bba4fe_0_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6075" y="1371920"/>
            <a:ext cx="508925" cy="5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eb45bba4fe_0_1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2325" y="1371924"/>
            <a:ext cx="508925" cy="5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eb45bba4fe_0_135"/>
          <p:cNvSpPr txBox="1"/>
          <p:nvPr/>
        </p:nvSpPr>
        <p:spPr>
          <a:xfrm>
            <a:off x="721250" y="30641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CBIMA1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g1eb45bba4fe_0_1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650" y="2448870"/>
            <a:ext cx="508925" cy="5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1eb45bba4fe_0_135"/>
          <p:cNvSpPr txBox="1"/>
          <p:nvPr/>
        </p:nvSpPr>
        <p:spPr>
          <a:xfrm>
            <a:off x="683000" y="44171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clcbima@gmail.com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g1eb45bba4fe_0_1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1249" y="3706987"/>
            <a:ext cx="1064175" cy="5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eb45bba4fe_0_135"/>
          <p:cNvPicPr preferRelativeResize="0"/>
          <p:nvPr/>
        </p:nvPicPr>
        <p:blipFill rotWithShape="1">
          <a:blip r:embed="rId9">
            <a:alphaModFix/>
          </a:blip>
          <a:srcRect b="-2170" l="-10610" r="6279" t="-2159"/>
          <a:stretch/>
        </p:blipFill>
        <p:spPr>
          <a:xfrm>
            <a:off x="7530025" y="131450"/>
            <a:ext cx="1315251" cy="103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INTERLA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5F7D"/>
      </a:accent1>
      <a:accent2>
        <a:srgbClr val="A22946"/>
      </a:accent2>
      <a:accent3>
        <a:srgbClr val="8DCBB9"/>
      </a:accent3>
      <a:accent4>
        <a:srgbClr val="00A485"/>
      </a:accent4>
      <a:accent5>
        <a:srgbClr val="F4BA74"/>
      </a:accent5>
      <a:accent6>
        <a:srgbClr val="E77D2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