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12" roundtripDataSignature="AMtx7mhoJJ9Z/g3YlUmAKxM7Eohztr68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234402" y="1388447"/>
            <a:ext cx="512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b="0" i="0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234402" y="1952625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8"/>
          <p:cNvSpPr txBox="1"/>
          <p:nvPr>
            <p:ph idx="2" type="body"/>
          </p:nvPr>
        </p:nvSpPr>
        <p:spPr>
          <a:xfrm>
            <a:off x="287618" y="3248128"/>
            <a:ext cx="3200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3" type="body"/>
          </p:nvPr>
        </p:nvSpPr>
        <p:spPr>
          <a:xfrm>
            <a:off x="287126" y="3520781"/>
            <a:ext cx="3098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4" type="body"/>
          </p:nvPr>
        </p:nvSpPr>
        <p:spPr>
          <a:xfrm>
            <a:off x="287126" y="3793435"/>
            <a:ext cx="30183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Only">
  <p:cSld name="Bullets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72351" y="1013254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b="0" i="0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855710" y="306671"/>
            <a:ext cx="388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ext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272351" y="1019431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 Title">
  <p:cSld name="Full Pic 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/>
          <p:nvPr>
            <p:ph idx="2" type="pic"/>
          </p:nvPr>
        </p:nvSpPr>
        <p:spPr>
          <a:xfrm>
            <a:off x="0" y="1013254"/>
            <a:ext cx="91440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3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">
  <p:cSld name="Full Pic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>
            <p:ph idx="2" type="pic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3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 Text Box">
  <p:cSld name="Full Pic Text Box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>
            <p:ph idx="2" type="pic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3236093" y="2380365"/>
            <a:ext cx="2671800" cy="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0" i="0"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Pic">
  <p:cSld name="Text &amp; Pic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272351" y="1013254"/>
            <a:ext cx="40524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4" name="Google Shape;44;p15"/>
          <p:cNvSpPr/>
          <p:nvPr>
            <p:ph idx="2" type="pic"/>
          </p:nvPr>
        </p:nvSpPr>
        <p:spPr>
          <a:xfrm>
            <a:off x="4627606" y="1013254"/>
            <a:ext cx="45165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&amp; Pic">
  <p:cSld name="Bullets &amp; P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272351" y="1013254"/>
            <a:ext cx="4065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b="0" i="0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16"/>
          <p:cNvSpPr/>
          <p:nvPr>
            <p:ph idx="2" type="pic"/>
          </p:nvPr>
        </p:nvSpPr>
        <p:spPr>
          <a:xfrm>
            <a:off x="4627606" y="1013255"/>
            <a:ext cx="45165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4" type="body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hyperlink" Target="https://interlace-hub.com/cities-talk-nature-rethinking-urban-rural-linkages-people-and-biodiversity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hyperlink" Target="https://interlace-hub.com/cities-talk-nature-rethinking-urban-rural-linkages-people-and-biodiversit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7044" y="1894950"/>
            <a:ext cx="4088881" cy="39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b="0" l="35416" r="0" t="5267"/>
          <a:stretch/>
        </p:blipFill>
        <p:spPr>
          <a:xfrm>
            <a:off x="4397025" y="1283025"/>
            <a:ext cx="4758898" cy="3926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>
            <p:ph type="ctrTitle"/>
          </p:nvPr>
        </p:nvSpPr>
        <p:spPr>
          <a:xfrm>
            <a:off x="234402" y="1693247"/>
            <a:ext cx="512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rPr b="1" lang="de-DE" sz="3600">
                <a:solidFill>
                  <a:schemeClr val="accent2"/>
                </a:solidFill>
              </a:rPr>
              <a:t>Grünzug Pleisenbach</a:t>
            </a:r>
            <a:endParaRPr b="1" sz="3600">
              <a:solidFill>
                <a:schemeClr val="accent2"/>
              </a:solidFill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234402" y="2257425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de-DE">
                <a:solidFill>
                  <a:schemeClr val="accent6"/>
                </a:solidFill>
              </a:rPr>
              <a:t>City of Chemnitz, Germany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2" name="Google Shape;62;p1"/>
          <p:cNvSpPr txBox="1"/>
          <p:nvPr>
            <p:ph idx="3" type="body"/>
          </p:nvPr>
        </p:nvSpPr>
        <p:spPr>
          <a:xfrm>
            <a:off x="287126" y="2987381"/>
            <a:ext cx="3098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de-DE">
                <a:solidFill>
                  <a:srgbClr val="3F3F3F"/>
                </a:solidFill>
              </a:rPr>
              <a:t>Max Krombholz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63" name="Google Shape;63;p1"/>
          <p:cNvSpPr txBox="1"/>
          <p:nvPr>
            <p:ph idx="4" type="body"/>
          </p:nvPr>
        </p:nvSpPr>
        <p:spPr>
          <a:xfrm>
            <a:off x="287126" y="3260035"/>
            <a:ext cx="30183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de-DE">
                <a:solidFill>
                  <a:srgbClr val="3F3F3F"/>
                </a:solidFill>
              </a:rPr>
              <a:t>Sarah Arnold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6900" y="263175"/>
            <a:ext cx="1662029" cy="6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324" y="4433800"/>
            <a:ext cx="3463965" cy="5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0500" y="220100"/>
            <a:ext cx="1616230" cy="6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230337" y="229242"/>
            <a:ext cx="468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de-DE" sz="1600" u="none" cap="none" strike="noStrike">
                <a:solidFill>
                  <a:srgbClr val="19A48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Rethinking urban-rural linkages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de-DE" sz="1600" u="none" cap="none" strike="noStrike">
                <a:solidFill>
                  <a:srgbClr val="19A48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people and biodiversity</a:t>
            </a:r>
            <a:endParaRPr b="1" i="1" sz="1600" u="none" cap="none" strike="noStrike">
              <a:solidFill>
                <a:srgbClr val="19A4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DE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Envigado, Colombia. Nov 23-24</a:t>
            </a:r>
            <a:endParaRPr b="1" i="1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de-DE">
                <a:solidFill>
                  <a:schemeClr val="accent4"/>
                </a:solidFill>
              </a:rPr>
              <a:t>BACKGROUND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272350" y="1013250"/>
            <a:ext cx="46392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What were the main challenges to address?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The old coal train station and it’s remaing tracks acted like a barrier between the neighbourhoods and a deficit of green spaces was identified in the area. Furthermore the contaminated sites and the artificial creek embedment did not support biodiversity and a climate resilient neighbourhood.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/>
              <a:t>City profile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Population of 250.945 / 221,03 km2</a:t>
            </a:r>
            <a:endParaRPr sz="1400"/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297 above sealevel; at the foothills of the ore-mountains in Saxony, located in the east of Germany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5183225" y="311125"/>
            <a:ext cx="3648900" cy="2096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5183350" y="2629975"/>
            <a:ext cx="364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357" y="404825"/>
            <a:ext cx="2766155" cy="184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idx="1" type="body"/>
          </p:nvPr>
        </p:nvSpPr>
        <p:spPr>
          <a:xfrm>
            <a:off x="272350" y="567900"/>
            <a:ext cx="5630700" cy="29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What is being done?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Revitalization of an old coal train station including it’s creek into a neighbourhood-park, housing and a bicycle track. 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The newly created bicycle track along the old train tracks connects the urban areas of Chemnitz with the outskirts and beyond.</a:t>
            </a:r>
            <a:endParaRPr sz="1400"/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The revitalization of the overbuild and </a:t>
            </a:r>
            <a:r>
              <a:rPr lang="de-DE" sz="1400"/>
              <a:t>straightened</a:t>
            </a:r>
            <a:r>
              <a:rPr lang="de-DE" sz="1400"/>
              <a:t> creek as well as the creation of the Pleisenpark are examples for NbS in the project.</a:t>
            </a:r>
            <a:endParaRPr/>
          </a:p>
        </p:txBody>
      </p:sp>
      <p:sp>
        <p:nvSpPr>
          <p:cNvPr id="82" name="Google Shape;82;p3"/>
          <p:cNvSpPr txBox="1"/>
          <p:nvPr>
            <p:ph type="title"/>
          </p:nvPr>
        </p:nvSpPr>
        <p:spPr>
          <a:xfrm>
            <a:off x="272351" y="2089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de-DE">
                <a:solidFill>
                  <a:schemeClr val="accent4"/>
                </a:solidFill>
              </a:rPr>
              <a:t>APPROACH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050" y="445475"/>
            <a:ext cx="2857497" cy="1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0633" y="2869788"/>
            <a:ext cx="2742337" cy="182822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272350" y="3121500"/>
            <a:ext cx="45600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3F3F3F"/>
                </a:solidFill>
              </a:rPr>
              <a:t>What was your starting point?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oto Sans Symbols"/>
              <a:buChar char="-"/>
            </a:pPr>
            <a:r>
              <a:rPr lang="de-DE">
                <a:solidFill>
                  <a:srgbClr val="3F3F3F"/>
                </a:solidFill>
              </a:rPr>
              <a:t>Project idea: 2016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oto Sans Symbols"/>
              <a:buChar char="-"/>
            </a:pPr>
            <a:r>
              <a:rPr lang="de-DE">
                <a:solidFill>
                  <a:srgbClr val="3F3F3F"/>
                </a:solidFill>
              </a:rPr>
              <a:t>funding area concept: 2017 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oto Sans Symbols"/>
              <a:buChar char="-"/>
            </a:pPr>
            <a:r>
              <a:rPr lang="de-DE">
                <a:solidFill>
                  <a:srgbClr val="3F3F3F"/>
                </a:solidFill>
              </a:rPr>
              <a:t>Planning and approval phase: 2018 – 2023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oto Sans Symbols"/>
              <a:buChar char="-"/>
            </a:pPr>
            <a:r>
              <a:rPr lang="de-DE">
                <a:solidFill>
                  <a:srgbClr val="3F3F3F"/>
                </a:solidFill>
              </a:rPr>
              <a:t>Construction: 2023 - 2027</a:t>
            </a:r>
            <a:endParaRPr sz="1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idx="1" type="body"/>
          </p:nvPr>
        </p:nvSpPr>
        <p:spPr>
          <a:xfrm>
            <a:off x="272350" y="937050"/>
            <a:ext cx="53415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300">
                <a:solidFill>
                  <a:schemeClr val="dk1"/>
                </a:solidFill>
              </a:rPr>
              <a:t>What tools, instruments, or methodologies were used or developed?</a:t>
            </a:r>
            <a:endParaRPr sz="1300">
              <a:solidFill>
                <a:schemeClr val="dk1"/>
              </a:solidFill>
            </a:endParaRPr>
          </a:p>
          <a:p>
            <a:pPr indent="-26670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−"/>
            </a:pPr>
            <a:r>
              <a:rPr lang="de-DE" sz="1100"/>
              <a:t>A regular specialist planning was used.</a:t>
            </a:r>
            <a:endParaRPr sz="1500"/>
          </a:p>
          <a:p>
            <a:pPr indent="-26670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−"/>
            </a:pPr>
            <a:r>
              <a:rPr lang="de-DE" sz="1100"/>
              <a:t>We had to obey the standard and legally prescribed processes in the approval procedure. </a:t>
            </a:r>
            <a:endParaRPr sz="1100"/>
          </a:p>
          <a:p>
            <a:pPr indent="-26670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−"/>
            </a:pPr>
            <a:r>
              <a:rPr lang="de-DE" sz="1100"/>
              <a:t>Regular meetings of the project group consisting of all involved departments. </a:t>
            </a:r>
            <a:endParaRPr sz="1100"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300"/>
              <a:t>Who is leading? Who is engaged / partnering?</a:t>
            </a:r>
            <a:endParaRPr sz="1300"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Leading: Green Space Department (technical); City Planning Office (administrative)</a:t>
            </a:r>
            <a:endParaRPr sz="1100"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100">
                <a:solidFill>
                  <a:schemeClr val="dk1"/>
                </a:solidFill>
              </a:rPr>
              <a:t>Engaged: different planing and enginering offices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300"/>
              <a:t>How is the action funded? Who is contributing - financially and in-kind?</a:t>
            </a:r>
            <a:endParaRPr sz="1500"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 sz="1300"/>
              <a:t>The action is funded by different national and federal funding programs with a total volume of 17 million €.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91" name="Google Shape;91;p4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de-DE">
                <a:solidFill>
                  <a:schemeClr val="accent4"/>
                </a:solidFill>
              </a:rPr>
              <a:t>METHODOLOGY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527" y="458618"/>
            <a:ext cx="2656645" cy="19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8072" y="2999775"/>
            <a:ext cx="3311554" cy="16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idx="1" type="body"/>
          </p:nvPr>
        </p:nvSpPr>
        <p:spPr>
          <a:xfrm>
            <a:off x="272350" y="1013250"/>
            <a:ext cx="46488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de-DE"/>
              <a:t>What was achieved?</a:t>
            </a:r>
            <a:endParaRPr/>
          </a:p>
          <a:p>
            <a:pPr indent="0" lvl="0" marL="139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de-DE" sz="1400"/>
              <a:t>People: Recreational area, low-barrier and inclusive natural space, supra-regional networking of regions via the cycle path</a:t>
            </a:r>
            <a:endParaRPr/>
          </a:p>
          <a:p>
            <a:pPr indent="0" lvl="0" marL="139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de-DE" sz="1400">
                <a:solidFill>
                  <a:schemeClr val="dk1"/>
                </a:solidFill>
              </a:rPr>
              <a:t>Nature: Watercourse renaturalisation, flood protection, </a:t>
            </a:r>
            <a:r>
              <a:rPr lang="de-DE" sz="1400"/>
              <a:t>species-rich natural areas, development of typical local flora and fauna, climate protection, climate adaptation and cold air corridor</a:t>
            </a:r>
            <a:endParaRPr/>
          </a:p>
          <a:p>
            <a:pPr indent="0" lvl="0" marL="139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de-DE"/>
              <a:t>Next steps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>
                <a:solidFill>
                  <a:schemeClr val="dk1"/>
                </a:solidFill>
              </a:rPr>
              <a:t>Construction is expected to last untill 2027 and beyond.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>
                <a:solidFill>
                  <a:schemeClr val="dk1"/>
                </a:solidFill>
              </a:rPr>
              <a:t> Possible replication of the watercourse renaturalisation for the Gablenzbach.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de-DE">
                <a:solidFill>
                  <a:schemeClr val="accent4"/>
                </a:solidFill>
              </a:rPr>
              <a:t>OUTCOME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183225" y="311125"/>
            <a:ext cx="3648900" cy="2096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photo of project’s outcomes</a:t>
            </a:r>
            <a:br>
              <a:rPr b="1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(Please also share original image file in</a:t>
            </a:r>
            <a:br>
              <a:rPr b="0" i="1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PNG / JPG format with</a:t>
            </a:r>
            <a:r>
              <a:rPr b="0" i="1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 definition)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183225" y="2697050"/>
            <a:ext cx="3648900" cy="2096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photo of </a:t>
            </a:r>
            <a:r>
              <a:rPr b="1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project’s outcomes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(Please also share original image file in</a:t>
            </a:r>
            <a:br>
              <a:rPr b="0" i="1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 / JPG format with high definition)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657" y="647985"/>
            <a:ext cx="2854036" cy="142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259" y="2802991"/>
            <a:ext cx="2791434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272351" y="1013254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Key lessons of the process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elements for success: -Generous funding provided by the federal state and the federal government and close cooperation with the funding body have ensured the success of the project over all hurdles to date. -Land acquisition from Deutsche Bahn -Preparation of a development plan as the basis for reallocation procedures -Early involvement and close cooperation of the various specialist departments on many individual issues </a:t>
            </a:r>
            <a:endParaRPr sz="1400"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improved: -Cooperation between the various specialist departments (it worked well in many places, but there was still room for improvement in others)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inspire: -Implementation process is very transferable to other municipalities and similar projects -Multifunctionality of the area is exceptional/exemplary</a:t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de-DE">
                <a:solidFill>
                  <a:schemeClr val="accent4"/>
                </a:solidFill>
              </a:rPr>
              <a:t>LESSONS LEARNED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NTERLA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5F7D"/>
      </a:accent1>
      <a:accent2>
        <a:srgbClr val="A22946"/>
      </a:accent2>
      <a:accent3>
        <a:srgbClr val="8DCBB9"/>
      </a:accent3>
      <a:accent4>
        <a:srgbClr val="00A485"/>
      </a:accent4>
      <a:accent5>
        <a:srgbClr val="F4BA74"/>
      </a:accent5>
      <a:accent6>
        <a:srgbClr val="E77D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