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68695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72520" y="3026880"/>
            <a:ext cx="68695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272520" y="302688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3792960" y="302688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595240" y="101340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918320" y="101340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72520" y="302688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2595240" y="302688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918320" y="302688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272520" y="1013400"/>
            <a:ext cx="6869520" cy="3854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68695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272520" y="361440"/>
            <a:ext cx="8440920" cy="2147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272520" y="302688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72520" y="1013400"/>
            <a:ext cx="6869520" cy="3854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792960" y="302688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72520" y="3026880"/>
            <a:ext cx="68695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68695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72520" y="3026880"/>
            <a:ext cx="68695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72520" y="302688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792960" y="302688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595240" y="101340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918320" y="101340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72520" y="302688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2595240" y="302688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918320" y="3026880"/>
            <a:ext cx="221184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68695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272520" y="361440"/>
            <a:ext cx="8440920" cy="2147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272520" y="302688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385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792960" y="302688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7252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792960" y="1013400"/>
            <a:ext cx="33523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72520" y="3026880"/>
            <a:ext cx="6869520" cy="183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34360" y="1388520"/>
            <a:ext cx="5122080" cy="618840"/>
          </a:xfrm>
          <a:prstGeom prst="rect">
            <a:avLst/>
          </a:prstGeom>
        </p:spPr>
        <p:txBody>
          <a:bodyPr lIns="68400" tIns="34200" rIns="68400" bIns="34200">
            <a:noAutofit/>
          </a:bodyPr>
          <a:lstStyle/>
          <a:p>
            <a:r>
              <a:rPr lang="ca-ES" sz="3000" b="0" strike="noStrike" spc="-1">
                <a:solidFill>
                  <a:srgbClr val="000000"/>
                </a:solidFill>
                <a:latin typeface="Arial"/>
              </a:rPr>
              <a:t>Feu clic per editar el format del text del títol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87640" y="3248280"/>
            <a:ext cx="3200400" cy="225720"/>
          </a:xfrm>
          <a:prstGeom prst="rect">
            <a:avLst/>
          </a:prstGeom>
        </p:spPr>
        <p:txBody>
          <a:bodyPr lIns="68400" tIns="34200" rIns="68400" bIns="342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Setè nivell d'esquema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287280" y="3520800"/>
            <a:ext cx="3098520" cy="225720"/>
          </a:xfrm>
          <a:prstGeom prst="rect">
            <a:avLst/>
          </a:prstGeom>
        </p:spPr>
        <p:txBody>
          <a:bodyPr lIns="68400" tIns="34200" rIns="68400" bIns="342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Setè nivell d'esquema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287280" y="3793320"/>
            <a:ext cx="3017880" cy="225720"/>
          </a:xfrm>
          <a:prstGeom prst="rect">
            <a:avLst/>
          </a:prstGeom>
        </p:spPr>
        <p:txBody>
          <a:bodyPr lIns="68400" tIns="34200" rIns="68400" bIns="342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400" b="0" strike="noStrike" spc="-1">
                <a:solidFill>
                  <a:srgbClr val="000000"/>
                </a:solidFill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272520" y="1013400"/>
            <a:ext cx="6869520" cy="3854880"/>
          </a:xfrm>
          <a:prstGeom prst="rect">
            <a:avLst/>
          </a:prstGeom>
        </p:spPr>
        <p:txBody>
          <a:bodyPr lIns="68400" tIns="34200" rIns="68400" bIns="342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solidFill>
                  <a:srgbClr val="000000"/>
                </a:solid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solidFill>
                  <a:srgbClr val="000000"/>
                </a:solid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Arial"/>
              </a:rPr>
              <a:t>Setè nivell d'esquema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272520" y="361440"/>
            <a:ext cx="8440920" cy="462960"/>
          </a:xfrm>
          <a:prstGeom prst="rect">
            <a:avLst/>
          </a:prstGeom>
        </p:spPr>
        <p:txBody>
          <a:bodyPr lIns="68400" tIns="34200" rIns="68400" bIns="34200">
            <a:noAutofit/>
          </a:bodyPr>
          <a:lstStyle/>
          <a:p>
            <a:r>
              <a:rPr lang="ca-ES" sz="2400" b="0" strike="noStrike" spc="-1">
                <a:solidFill>
                  <a:srgbClr val="000000"/>
                </a:solidFill>
                <a:latin typeface="Arial"/>
              </a:rPr>
              <a:t>Feu clic per editar el format del text del títol</a:t>
            </a:r>
          </a:p>
        </p:txBody>
      </p:sp>
      <p:pic>
        <p:nvPicPr>
          <p:cNvPr id="42" name="Google Shape;27;p5"/>
          <p:cNvPicPr/>
          <p:nvPr/>
        </p:nvPicPr>
        <p:blipFill>
          <a:blip r:embed="rId14" cstate="print"/>
          <a:stretch/>
        </p:blipFill>
        <p:spPr>
          <a:xfrm>
            <a:off x="7702920" y="3883680"/>
            <a:ext cx="1440720" cy="12592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37625"/>
            <a:ext cx="6588224" cy="370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Google Shape;59;p11"/>
          <p:cNvPicPr/>
          <p:nvPr/>
        </p:nvPicPr>
        <p:blipFill>
          <a:blip r:embed="rId3" cstate="print"/>
          <a:srcRect l="35421" t="5267"/>
          <a:stretch/>
        </p:blipFill>
        <p:spPr>
          <a:xfrm>
            <a:off x="4397040" y="1283040"/>
            <a:ext cx="4758480" cy="392616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234360" y="1276200"/>
            <a:ext cx="6317640" cy="61884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800" b="1" strike="noStrike" spc="-1">
                <a:solidFill>
                  <a:srgbClr val="A22946"/>
                </a:solidFill>
                <a:latin typeface="Arial"/>
                <a:ea typeface="Arial"/>
              </a:rPr>
              <a:t>Paraje rural de Palou, de rincón degradado a espacio emblemático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234360" y="2257560"/>
            <a:ext cx="3944880" cy="61884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90000"/>
              </a:lnSpc>
            </a:pPr>
            <a:r>
              <a:rPr lang="es-ES" sz="1800" b="0" strike="noStrike" spc="-1">
                <a:solidFill>
                  <a:srgbClr val="E77D2B"/>
                </a:solidFill>
                <a:latin typeface="Arial"/>
                <a:ea typeface="Arial"/>
              </a:rPr>
              <a:t>Granollers, España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83" name="TextShape 3"/>
          <p:cNvSpPr txBox="1"/>
          <p:nvPr/>
        </p:nvSpPr>
        <p:spPr>
          <a:xfrm>
            <a:off x="287280" y="2987280"/>
            <a:ext cx="3098520" cy="22572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177840" indent="-177480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Xavi Romero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77840" indent="-177480">
              <a:lnSpc>
                <a:spcPct val="90000"/>
              </a:lnSpc>
            </a:pPr>
            <a:r>
              <a:rPr lang="es-ES" sz="1400" b="0" strike="noStrike" spc="-1" dirty="0" err="1">
                <a:solidFill>
                  <a:srgbClr val="3F3F3F"/>
                </a:solidFill>
                <a:latin typeface="Arial"/>
                <a:ea typeface="Arial"/>
              </a:rPr>
              <a:t>Vicenç</a:t>
            </a:r>
            <a:r>
              <a:rPr lang="es-ES" sz="14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 Planas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Google Shape;64;p11"/>
          <p:cNvPicPr/>
          <p:nvPr/>
        </p:nvPicPr>
        <p:blipFill>
          <a:blip r:embed="rId4" cstate="print"/>
          <a:stretch/>
        </p:blipFill>
        <p:spPr>
          <a:xfrm>
            <a:off x="230400" y="4433760"/>
            <a:ext cx="3463560" cy="568440"/>
          </a:xfrm>
          <a:prstGeom prst="rect">
            <a:avLst/>
          </a:prstGeom>
          <a:ln>
            <a:noFill/>
          </a:ln>
        </p:spPr>
      </p:pic>
      <p:pic>
        <p:nvPicPr>
          <p:cNvPr id="85" name="Google Shape;65;p11"/>
          <p:cNvPicPr/>
          <p:nvPr/>
        </p:nvPicPr>
        <p:blipFill>
          <a:blip r:embed="rId5" cstate="print"/>
          <a:stretch/>
        </p:blipFill>
        <p:spPr>
          <a:xfrm>
            <a:off x="7350480" y="219960"/>
            <a:ext cx="1616040" cy="628560"/>
          </a:xfrm>
          <a:prstGeom prst="rect">
            <a:avLst/>
          </a:prstGeom>
          <a:ln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230400" y="229320"/>
            <a:ext cx="4682520" cy="85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1" i="1" strike="noStrike" spc="-1">
                <a:solidFill>
                  <a:srgbClr val="19A489"/>
                </a:solidFill>
                <a:latin typeface="Arial"/>
                <a:ea typeface="Arial"/>
              </a:rPr>
              <a:t>Repensando los vínculos urbanos-rurales </a:t>
            </a:r>
            <a:r>
              <a:t/>
            </a:r>
            <a:br/>
            <a:r>
              <a:rPr lang="es-ES" sz="1600" b="1" i="1" strike="noStrike" spc="-1">
                <a:solidFill>
                  <a:srgbClr val="19A489"/>
                </a:solidFill>
                <a:latin typeface="Arial"/>
                <a:ea typeface="Arial"/>
              </a:rPr>
              <a:t>por las personas y la biodiversidad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200" b="1" i="1" strike="noStrike" spc="-1">
                <a:solidFill>
                  <a:srgbClr val="8DCBB9"/>
                </a:solidFill>
                <a:latin typeface="Arial"/>
                <a:ea typeface="Arial"/>
              </a:rPr>
              <a:t>Envigado, Colombia. Nov 23-24</a:t>
            </a:r>
            <a:endParaRPr lang="es-ES" sz="1200" b="0" strike="noStrike" spc="-1">
              <a:latin typeface="Arial"/>
            </a:endParaRPr>
          </a:p>
        </p:txBody>
      </p:sp>
      <p:pic>
        <p:nvPicPr>
          <p:cNvPr id="87" name="Google Shape;67;p11"/>
          <p:cNvPicPr/>
          <p:nvPr/>
        </p:nvPicPr>
        <p:blipFill>
          <a:blip r:embed="rId6" cstate="print"/>
          <a:stretch/>
        </p:blipFill>
        <p:spPr>
          <a:xfrm>
            <a:off x="5272920" y="232200"/>
            <a:ext cx="1828800" cy="68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72520" y="361440"/>
            <a:ext cx="8440920" cy="46296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trike="noStrike" spc="-1" dirty="0">
                <a:solidFill>
                  <a:srgbClr val="00A485"/>
                </a:solidFill>
                <a:latin typeface="Arial"/>
                <a:ea typeface="Arial"/>
              </a:rPr>
              <a:t>CONTEXTO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5496" y="771550"/>
            <a:ext cx="4968552" cy="385488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120000"/>
              </a:lnSpc>
              <a:spcBef>
                <a:spcPts val="799"/>
              </a:spcBef>
            </a:pP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¿Cuales fueron los principales desafíos a confrontar? ¿Por qué?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3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Años 60-90: disminución de suelo agrario y natural debido al crecimiento urbano, nuevos polígonos industriales e infraestructuras</a:t>
            </a:r>
            <a:endParaRPr lang="es-E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3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Desafío 1: revertir la degradación de la zona (río contaminado, vertederos incontrolados, usos irregulares) </a:t>
            </a:r>
            <a:endParaRPr lang="es-E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3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Desafío 2: recuperación de los valores del territorio, conexión de la  ciudadanía con el </a:t>
            </a:r>
            <a:r>
              <a:rPr lang="es-ES" sz="1300" b="0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espacio</a:t>
            </a:r>
            <a:endParaRPr lang="es-E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3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Desafío 3: dinamización </a:t>
            </a:r>
            <a:r>
              <a:rPr lang="es-ES" sz="1300" b="0" strike="noStrike" spc="-1" dirty="0" err="1">
                <a:solidFill>
                  <a:srgbClr val="3F3F3F"/>
                </a:solidFill>
                <a:latin typeface="Arial"/>
                <a:ea typeface="Arial"/>
              </a:rPr>
              <a:t>socioambiental</a:t>
            </a:r>
            <a:r>
              <a:rPr lang="es-ES" sz="13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 del espacio</a:t>
            </a:r>
            <a:endParaRPr lang="es-ES" sz="1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799"/>
              </a:spcBef>
            </a:pP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Perfil de su ciudad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300" spc="-1" dirty="0">
                <a:solidFill>
                  <a:srgbClr val="3F3F3F"/>
                </a:solidFill>
                <a:ea typeface="Arial"/>
              </a:rPr>
              <a:t>Población: </a:t>
            </a:r>
            <a:r>
              <a:rPr lang="es-ES" sz="1300" spc="-1" dirty="0" smtClean="0">
                <a:solidFill>
                  <a:srgbClr val="3F3F3F"/>
                </a:solidFill>
                <a:ea typeface="Arial"/>
              </a:rPr>
              <a:t>61.983 </a:t>
            </a:r>
            <a:endParaRPr lang="es-E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buClr>
                <a:srgbClr val="00A585"/>
              </a:buClr>
              <a:buFont typeface="NTR"/>
              <a:buChar char="-"/>
            </a:pPr>
            <a:r>
              <a:rPr lang="es-ES" sz="13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Geografía / Ubicación (puede incluir un mapa o gráfica para ilustrar)</a:t>
            </a:r>
            <a:endParaRPr lang="es-ES" sz="1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799"/>
              </a:spcBef>
            </a:pPr>
            <a:endParaRPr lang="es-ES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5495400" y="2139702"/>
            <a:ext cx="3648600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786" y="843558"/>
            <a:ext cx="3893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3"/>
          <p:cNvSpPr txBox="1"/>
          <p:nvPr/>
        </p:nvSpPr>
        <p:spPr>
          <a:xfrm>
            <a:off x="5364088" y="3498158"/>
            <a:ext cx="3600400" cy="22572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177840" indent="-177480">
              <a:lnSpc>
                <a:spcPct val="90000"/>
              </a:lnSpc>
            </a:pPr>
            <a:r>
              <a:rPr lang="es-ES" sz="12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Paraje de </a:t>
            </a:r>
            <a:r>
              <a:rPr lang="es-ES" sz="1200" b="0" i="1" strike="noStrike" spc="-1" dirty="0" err="1" smtClean="0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r>
              <a:rPr lang="es-ES" sz="12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 y la ciudad de Granollers al fondo</a:t>
            </a:r>
            <a:endParaRPr lang="es-ES" sz="12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72520" y="843558"/>
            <a:ext cx="4767480" cy="385488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120000"/>
              </a:lnSpc>
              <a:spcBef>
                <a:spcPts val="799"/>
              </a:spcBef>
            </a:pPr>
            <a:r>
              <a:rPr lang="es-ES" sz="18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¿Qué están haciendo?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4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Recuperar, proteger y dinamizar el paraje agro-ambiental de </a:t>
            </a:r>
            <a:r>
              <a:rPr lang="es-ES" sz="1400" b="0" strike="noStrike" spc="-1" dirty="0" err="1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buClr>
                <a:srgbClr val="00A585"/>
              </a:buClr>
              <a:buFont typeface="NTR"/>
              <a:buChar char="-"/>
            </a:pPr>
            <a:r>
              <a:rPr lang="es-ES" sz="14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La preservación de una zona rural en el contexto metropolitano en el que se encuentra la ciudad de Granollers, es imprescindible para la obtención de servicios ecosistémicos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buClr>
                <a:srgbClr val="00A585"/>
              </a:buClr>
              <a:buFont typeface="NTR"/>
              <a:buChar char="-"/>
            </a:pPr>
            <a:r>
              <a:rPr lang="es-ES" sz="14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SBN: recuperación de espacios fluviales y forestales, red de agua reutilizada, dinamización de la agricultura de proximidad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799"/>
              </a:spcBef>
            </a:pPr>
            <a:r>
              <a:rPr lang="es-ES" sz="18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¿Cual fue su punto de partida?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799"/>
              </a:spcBef>
            </a:pPr>
            <a:r>
              <a:rPr lang="es-ES" sz="14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2007 Aprobación del planeamiento urbanístico que preserva el paraje como suelo rústico a pesar de las presiones para su urbanización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272520" y="361440"/>
            <a:ext cx="8440920" cy="46296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trike="noStrike" spc="-1">
                <a:solidFill>
                  <a:srgbClr val="00A485"/>
                </a:solidFill>
                <a:latin typeface="Arial"/>
                <a:ea typeface="Arial"/>
              </a:rPr>
              <a:t>ENFOQUE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1470"/>
            <a:ext cx="3024336" cy="22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71750"/>
            <a:ext cx="3793842" cy="21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3"/>
          <p:cNvSpPr txBox="1"/>
          <p:nvPr/>
        </p:nvSpPr>
        <p:spPr>
          <a:xfrm>
            <a:off x="5148064" y="2283718"/>
            <a:ext cx="3600400" cy="22572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177840" indent="-177480">
              <a:lnSpc>
                <a:spcPct val="90000"/>
              </a:lnSpc>
            </a:pPr>
            <a:r>
              <a:rPr lang="es-ES" sz="12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Río Congost y parque fluvial a su paso por </a:t>
            </a:r>
            <a:r>
              <a:rPr lang="es-ES" sz="1200" b="0" i="1" strike="noStrike" spc="-1" dirty="0" err="1" smtClean="0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endParaRPr lang="es-ES" sz="12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5292080" y="4659982"/>
            <a:ext cx="2448272" cy="22572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177840" indent="-177480">
              <a:lnSpc>
                <a:spcPct val="90000"/>
              </a:lnSpc>
            </a:pPr>
            <a:r>
              <a:rPr lang="es-ES" sz="12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Stand de </a:t>
            </a:r>
            <a:r>
              <a:rPr lang="es-ES" sz="1200" b="0" i="1" strike="noStrike" spc="-1" dirty="0" err="1" smtClean="0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r>
              <a:rPr lang="es-ES" sz="12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 en la Feria de </a:t>
            </a:r>
            <a:r>
              <a:rPr lang="es-ES" sz="1200" b="0" i="1" strike="noStrike" spc="-1" dirty="0" err="1" smtClean="0">
                <a:solidFill>
                  <a:srgbClr val="3F3F3F"/>
                </a:solidFill>
                <a:latin typeface="Arial"/>
                <a:ea typeface="Arial"/>
              </a:rPr>
              <a:t>Economia</a:t>
            </a:r>
            <a:r>
              <a:rPr lang="es-ES" sz="12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 Verde de Granollers</a:t>
            </a:r>
            <a:endParaRPr lang="es-ES" sz="12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72520" y="937080"/>
            <a:ext cx="4910760" cy="385488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216000" indent="-21600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Proyectos de restauración del río, ordenanza de protección de patrimonio natural, programa de </a:t>
            </a:r>
            <a:r>
              <a:rPr lang="es-ES" sz="1600" b="0" strike="noStrike" spc="-1" dirty="0" err="1">
                <a:solidFill>
                  <a:srgbClr val="3F3F3F"/>
                </a:solidFill>
                <a:latin typeface="Arial"/>
                <a:ea typeface="Arial"/>
              </a:rPr>
              <a:t>renaturalización</a:t>
            </a: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 urbana, fomento del uso social del parque fluvial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Plan estratégico de </a:t>
            </a:r>
            <a:r>
              <a:rPr lang="es-ES" sz="1600" b="0" strike="noStrike" spc="-1" dirty="0" err="1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, mercado semanal de productores locales, proyecto de accesibilidad a la alimentación saludable, subvenciones al campesinado, banco de semillas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Lidera el Ayuntamiento de Granollers con la participación de distintas administraciones y entidades locales implicadas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Financiación propia, regional, nacional y europea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272520" y="361440"/>
            <a:ext cx="8440920" cy="46296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trike="noStrike" spc="-1">
                <a:solidFill>
                  <a:srgbClr val="00A485"/>
                </a:solidFill>
                <a:latin typeface="Arial"/>
                <a:ea typeface="Arial"/>
              </a:rPr>
              <a:t>METODOLOGÍA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43758"/>
            <a:ext cx="31210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1470"/>
            <a:ext cx="3096344" cy="232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3"/>
          <p:cNvSpPr txBox="1"/>
          <p:nvPr/>
        </p:nvSpPr>
        <p:spPr>
          <a:xfrm>
            <a:off x="5652120" y="2355726"/>
            <a:ext cx="2880320" cy="22572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177840" indent="-177480">
              <a:lnSpc>
                <a:spcPct val="90000"/>
              </a:lnSpc>
            </a:pPr>
            <a:r>
              <a:rPr lang="es-ES" sz="11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Riego en cultivos del llano de </a:t>
            </a:r>
            <a:r>
              <a:rPr lang="es-ES" sz="1100" b="0" i="1" strike="noStrike" spc="-1" dirty="0" err="1" smtClean="0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endParaRPr lang="es-ES" sz="11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5796136" y="4722294"/>
            <a:ext cx="2160240" cy="22572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177840" indent="-177480">
              <a:lnSpc>
                <a:spcPct val="90000"/>
              </a:lnSpc>
            </a:pPr>
            <a:r>
              <a:rPr lang="es-ES" sz="1100" b="0" i="1" strike="noStrike" spc="-1" dirty="0" smtClean="0">
                <a:solidFill>
                  <a:srgbClr val="000000"/>
                </a:solidFill>
                <a:latin typeface="Arial"/>
              </a:rPr>
              <a:t>La marca registrada de productos de </a:t>
            </a:r>
            <a:r>
              <a:rPr lang="es-ES" sz="1100" b="0" i="1" strike="noStrike" spc="-1" dirty="0" err="1" smtClean="0">
                <a:solidFill>
                  <a:srgbClr val="000000"/>
                </a:solidFill>
                <a:latin typeface="Arial"/>
              </a:rPr>
              <a:t>Palou</a:t>
            </a:r>
            <a:endParaRPr lang="es-ES" sz="11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72520" y="689400"/>
            <a:ext cx="4839480" cy="385488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120000"/>
              </a:lnSpc>
              <a:spcBef>
                <a:spcPts val="799"/>
              </a:spcBef>
            </a:pPr>
            <a:r>
              <a:rPr lang="es-ES" sz="16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¿</a:t>
            </a:r>
            <a:r>
              <a:rPr lang="es-ES" sz="15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Qué han logrado?</a:t>
            </a:r>
            <a:endParaRPr lang="es-ES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2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Aumento significativo del uso público del espacio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2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Mejora de la soberanía alimentaria debido a la instalación de nuevos proyectos agroecológicos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2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Mejora de la salud ambiental de los hábitats naturales y del ecosistema urbano, aumento de la calidad del agua y del estatus ecológico con la recuperación de especies de alto valor ecológico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799"/>
              </a:spcBef>
            </a:pPr>
            <a:r>
              <a:rPr lang="es-ES" sz="15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Próximos pasos</a:t>
            </a:r>
            <a:endParaRPr lang="es-ES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2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Consolidar y ampliar los logros conseguidos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2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Fomentar nuevas iniciativas en la trama urbana para trasladar esos logros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2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A pesar de la mejora evidente del paraje de </a:t>
            </a:r>
            <a:r>
              <a:rPr lang="es-ES" sz="1200" b="0" strike="noStrike" spc="-1" dirty="0" err="1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r>
              <a:rPr lang="es-ES" sz="1200" b="0" strike="noStrike" spc="-1" dirty="0">
                <a:solidFill>
                  <a:srgbClr val="3F3F3F"/>
                </a:solidFill>
                <a:latin typeface="Arial"/>
                <a:ea typeface="Arial"/>
              </a:rPr>
              <a:t>, quizás no se han explicado suficientemente las intervenciones ejecutadas para conseguir una mayor complicidad de la ciudadanía con el proyecto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272520" y="361440"/>
            <a:ext cx="8440920" cy="46296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trike="noStrike" spc="-1">
                <a:solidFill>
                  <a:srgbClr val="00A485"/>
                </a:solidFill>
                <a:latin typeface="Arial"/>
                <a:ea typeface="Arial"/>
              </a:rPr>
              <a:t>RESULTADOS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082" y="2666260"/>
            <a:ext cx="3672407" cy="206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5486"/>
            <a:ext cx="37124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Shape 3"/>
          <p:cNvSpPr txBox="1"/>
          <p:nvPr/>
        </p:nvSpPr>
        <p:spPr>
          <a:xfrm>
            <a:off x="5364088" y="2283718"/>
            <a:ext cx="3528392" cy="22572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177840" indent="-177480">
              <a:lnSpc>
                <a:spcPct val="90000"/>
              </a:lnSpc>
            </a:pPr>
            <a:r>
              <a:rPr lang="es-ES" sz="11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El mercado de productos locales y artesanales del sábado. Hay tiendas con productos de </a:t>
            </a:r>
            <a:r>
              <a:rPr lang="es-ES" sz="1100" b="0" i="1" strike="noStrike" spc="-1" dirty="0" err="1" smtClean="0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endParaRPr lang="es-ES" sz="11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Shape 3"/>
          <p:cNvSpPr txBox="1"/>
          <p:nvPr/>
        </p:nvSpPr>
        <p:spPr>
          <a:xfrm>
            <a:off x="5292080" y="4794302"/>
            <a:ext cx="2592288" cy="22572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 marL="177840" indent="-177480">
              <a:lnSpc>
                <a:spcPct val="90000"/>
              </a:lnSpc>
            </a:pPr>
            <a:r>
              <a:rPr lang="es-ES" sz="11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El paisaje rural de alto interés social de </a:t>
            </a:r>
            <a:r>
              <a:rPr lang="es-ES" sz="1100" b="0" i="1" strike="noStrike" spc="-1" dirty="0" err="1" smtClean="0">
                <a:solidFill>
                  <a:srgbClr val="3F3F3F"/>
                </a:solidFill>
                <a:latin typeface="Arial"/>
                <a:ea typeface="Arial"/>
              </a:rPr>
              <a:t>Palou</a:t>
            </a:r>
            <a:r>
              <a:rPr lang="es-ES" sz="1100" b="0" i="1" strike="noStrike" spc="-1" dirty="0" smtClean="0">
                <a:solidFill>
                  <a:srgbClr val="3F3F3F"/>
                </a:solidFill>
                <a:latin typeface="Arial"/>
                <a:ea typeface="Arial"/>
              </a:rPr>
              <a:t> y el río Congost</a:t>
            </a:r>
            <a:endParaRPr lang="es-ES" sz="11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272520" y="1013400"/>
            <a:ext cx="8092800" cy="385488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120000"/>
              </a:lnSpc>
              <a:spcBef>
                <a:spcPts val="799"/>
              </a:spcBef>
            </a:pPr>
            <a:r>
              <a:rPr lang="es-ES" sz="1800" b="0" strike="noStrike" spc="-1">
                <a:solidFill>
                  <a:srgbClr val="3F3F3F"/>
                </a:solidFill>
                <a:latin typeface="Arial"/>
                <a:ea typeface="Arial"/>
              </a:rPr>
              <a:t>Lecciones claves del proceso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20000"/>
              </a:lnSpc>
              <a:spcBef>
                <a:spcPts val="799"/>
              </a:spcBef>
              <a:buClr>
                <a:srgbClr val="00A585"/>
              </a:buClr>
              <a:buFont typeface="NTR"/>
              <a:buChar char="-"/>
            </a:pPr>
            <a:r>
              <a:rPr lang="es-ES" sz="1400" b="0" strike="noStrike" spc="-1">
                <a:solidFill>
                  <a:srgbClr val="3F3F3F"/>
                </a:solidFill>
                <a:latin typeface="Arial"/>
                <a:ea typeface="Arial"/>
              </a:rPr>
              <a:t>Una de las claves para el buen resultado de la práctica ha sido la determinación política y una mirada a largo plazo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120000"/>
              </a:lnSpc>
              <a:buClr>
                <a:srgbClr val="00A585"/>
              </a:buClr>
              <a:buFont typeface="NTR"/>
              <a:buChar char="-"/>
            </a:pPr>
            <a:r>
              <a:rPr lang="es-ES" sz="1400" b="0" strike="noStrike" spc="-1">
                <a:solidFill>
                  <a:srgbClr val="3F3F3F"/>
                </a:solidFill>
                <a:latin typeface="Arial"/>
                <a:ea typeface="Arial"/>
              </a:rPr>
              <a:t>La restauración ambiental ha comportado un aumento del uso social, y mayores oportunidades para la economía y el desarrollo local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120000"/>
              </a:lnSpc>
              <a:buClr>
                <a:srgbClr val="00A585"/>
              </a:buClr>
              <a:buFont typeface="NTR"/>
              <a:buChar char="-"/>
            </a:pPr>
            <a:r>
              <a:rPr lang="es-ES" sz="1400" b="0" strike="noStrike" spc="-1">
                <a:solidFill>
                  <a:srgbClr val="3F3F3F"/>
                </a:solidFill>
                <a:latin typeface="Arial"/>
                <a:ea typeface="Arial"/>
              </a:rPr>
              <a:t>Un aspecto a mejorar es conseguir una mayor complicidad de los propietarios de Palou y una mayor implicación de la ciudadanía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120000"/>
              </a:lnSpc>
              <a:buClr>
                <a:srgbClr val="00A585"/>
              </a:buClr>
              <a:buFont typeface="NTR"/>
              <a:buChar char="-"/>
            </a:pPr>
            <a:r>
              <a:rPr lang="es-ES" sz="1400" b="0" strike="noStrike" spc="-1">
                <a:solidFill>
                  <a:srgbClr val="3F3F3F"/>
                </a:solidFill>
                <a:latin typeface="Arial"/>
                <a:ea typeface="Arial"/>
              </a:rPr>
              <a:t>Esta práctica puede ser replicada a cualquier ciudad con una zona rural tensionada</a:t>
            </a: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272520" y="361440"/>
            <a:ext cx="8440920" cy="46296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trike="noStrike" spc="-1">
                <a:solidFill>
                  <a:srgbClr val="00A485"/>
                </a:solidFill>
                <a:latin typeface="Arial"/>
                <a:ea typeface="Arial"/>
              </a:rPr>
              <a:t>LECCIONES APRENDIDAS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15F7D"/>
      </a:accent1>
      <a:accent2>
        <a:srgbClr val="A22946"/>
      </a:accent2>
      <a:accent3>
        <a:srgbClr val="8DCBB9"/>
      </a:accent3>
      <a:accent4>
        <a:srgbClr val="00A485"/>
      </a:accent4>
      <a:accent5>
        <a:srgbClr val="F4BA74"/>
      </a:accent5>
      <a:accent6>
        <a:srgbClr val="E77D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551</Words>
  <Application>Microsoft Office PowerPoint</Application>
  <PresentationFormat>Presentación en pantalla (16:9)</PresentationFormat>
  <Paragraphs>49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Xavier Romero Hidalgo</dc:creator>
  <cp:lastModifiedBy>xromero</cp:lastModifiedBy>
  <cp:revision>15</cp:revision>
  <dcterms:modified xsi:type="dcterms:W3CDTF">2023-10-31T09:27:00Z</dcterms:modified>
  <dc:language>es-ES</dc:language>
</cp:coreProperties>
</file>