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1A9FC-8133-4958-A7A5-357470D6A0D7}" v="1631" dt="2023-11-03T02:04:35.031"/>
    <p1510:client id="{F10DDF18-B57C-4BE9-BAB6-00837F649C00}" v="276" dt="2023-11-03T16:25:28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7f9a2dc5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287f9a2dc5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7f9a2dc5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7f9a2dc5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7f9a2dc5b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7f9a2dc5b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7f9a2dc5b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7f9a2dc5b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7f9a2dc5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7f9a2dc5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7f9a2dc5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7f9a2dc5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4402" y="1388447"/>
            <a:ext cx="5122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  <a:defRPr sz="30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4402" y="1952625"/>
            <a:ext cx="39453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287618" y="3248128"/>
            <a:ext cx="32007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4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3"/>
          </p:nvPr>
        </p:nvSpPr>
        <p:spPr>
          <a:xfrm>
            <a:off x="287126" y="3520781"/>
            <a:ext cx="30987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4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287126" y="3793435"/>
            <a:ext cx="30183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4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855710" y="306671"/>
            <a:ext cx="3888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>
                <a:solidFill>
                  <a:srgbClr val="3F3F3F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72351" y="1019431"/>
            <a:ext cx="6870000" cy="3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02990" y="3883794"/>
            <a:ext cx="1441009" cy="125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Only">
  <p:cSld name="Bullets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72351" y="1013254"/>
            <a:ext cx="6870000" cy="3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800"/>
              <a:buFont typeface="NTR"/>
              <a:buChar char="●"/>
              <a:defRPr sz="18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500"/>
              <a:buFont typeface="NTR"/>
              <a:buChar char="●"/>
              <a:defRPr sz="15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02990" y="3883794"/>
            <a:ext cx="1441009" cy="125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ic Title">
  <p:cSld name="Full Pic 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>
            <a:spLocks noGrp="1"/>
          </p:cNvSpPr>
          <p:nvPr>
            <p:ph type="pic" idx="2"/>
          </p:nvPr>
        </p:nvSpPr>
        <p:spPr>
          <a:xfrm>
            <a:off x="0" y="1013254"/>
            <a:ext cx="9144000" cy="4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204659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ic">
  <p:cSld name="Full Pic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>
            <a:spLocks noGrp="1"/>
          </p:cNvSpPr>
          <p:nvPr>
            <p:ph type="pic" idx="2"/>
          </p:nvPr>
        </p:nvSpPr>
        <p:spPr>
          <a:xfrm>
            <a:off x="1" y="1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204659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ic Text Box">
  <p:cSld name="Full Pic Text Box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>
            <a:spLocks noGrp="1"/>
          </p:cNvSpPr>
          <p:nvPr>
            <p:ph type="pic" idx="2"/>
          </p:nvPr>
        </p:nvSpPr>
        <p:spPr>
          <a:xfrm>
            <a:off x="1" y="1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3236093" y="2380365"/>
            <a:ext cx="2671800" cy="6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sz="21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204659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Pic">
  <p:cSld name="Text &amp; Pic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272351" y="1013254"/>
            <a:ext cx="4052400" cy="3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" name="Google Shape;44;p9"/>
          <p:cNvSpPr>
            <a:spLocks noGrp="1"/>
          </p:cNvSpPr>
          <p:nvPr>
            <p:ph type="pic" idx="2"/>
          </p:nvPr>
        </p:nvSpPr>
        <p:spPr>
          <a:xfrm>
            <a:off x="4627606" y="1013254"/>
            <a:ext cx="4516500" cy="4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4"/>
          </p:nvPr>
        </p:nvSpPr>
        <p:spPr>
          <a:xfrm>
            <a:off x="4811445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&amp; Pic">
  <p:cSld name="Bullets &amp; P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272351" y="1013254"/>
            <a:ext cx="4065000" cy="3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800"/>
              <a:buFont typeface="NTR"/>
              <a:buChar char="●"/>
              <a:defRPr sz="18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500"/>
              <a:buFont typeface="NTR"/>
              <a:buChar char="●"/>
              <a:defRPr sz="15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4627606" y="1013255"/>
            <a:ext cx="4516500" cy="4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3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4"/>
          </p:nvPr>
        </p:nvSpPr>
        <p:spPr>
          <a:xfrm>
            <a:off x="4811445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044" y="1894950"/>
            <a:ext cx="4088881" cy="39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 rotWithShape="1">
          <a:blip r:embed="rId4">
            <a:alphaModFix/>
          </a:blip>
          <a:srcRect l="35417" t="5267"/>
          <a:stretch/>
        </p:blipFill>
        <p:spPr>
          <a:xfrm>
            <a:off x="4397025" y="1283025"/>
            <a:ext cx="4758898" cy="3926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>
            <a:off x="234400" y="1693250"/>
            <a:ext cx="58164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</a:pPr>
            <a:r>
              <a:rPr lang="es" sz="3600" b="1" dirty="0">
                <a:solidFill>
                  <a:schemeClr val="accent2"/>
                </a:solidFill>
              </a:rPr>
              <a:t>La Paz policéntrica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234402" y="2257425"/>
            <a:ext cx="39453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s" dirty="0">
                <a:solidFill>
                  <a:schemeClr val="accent6"/>
                </a:solidFill>
              </a:rPr>
              <a:t>La Paz, Bolivia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287125" y="2987381"/>
            <a:ext cx="361293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es-ES" dirty="0">
                <a:solidFill>
                  <a:srgbClr val="3F3F3F"/>
                </a:solidFill>
              </a:rPr>
              <a:t>Ing. María del Carmen Rocabado Miranda</a:t>
            </a:r>
            <a:endParaRPr dirty="0">
              <a:solidFill>
                <a:srgbClr val="3F3F3F"/>
              </a:solidFill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endParaRPr dirty="0">
              <a:solidFill>
                <a:srgbClr val="3F3F3F"/>
              </a:solidFill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287125" y="3260035"/>
            <a:ext cx="3612930" cy="48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es-ES" dirty="0">
                <a:solidFill>
                  <a:srgbClr val="3F3F3F"/>
                </a:solidFill>
              </a:rPr>
              <a:t>Secretaria Municipal de Planificación</a:t>
            </a: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es-ES" dirty="0">
                <a:solidFill>
                  <a:srgbClr val="3F3F3F"/>
                </a:solidFill>
              </a:rPr>
              <a:t>Gobierno Autónomo Municipal de La Paz</a:t>
            </a:r>
            <a:endParaRPr dirty="0">
              <a:solidFill>
                <a:srgbClr val="3F3F3F"/>
              </a:solidFill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endParaRPr dirty="0">
              <a:solidFill>
                <a:srgbClr val="3F3F3F"/>
              </a:solidFill>
            </a:endParaRPr>
          </a:p>
        </p:txBody>
      </p:sp>
      <p:pic>
        <p:nvPicPr>
          <p:cNvPr id="64" name="Google Shape;6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324" y="4433800"/>
            <a:ext cx="3463965" cy="5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0500" y="220100"/>
            <a:ext cx="1616230" cy="6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/>
          <p:nvPr/>
        </p:nvSpPr>
        <p:spPr>
          <a:xfrm>
            <a:off x="230337" y="229242"/>
            <a:ext cx="4682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1">
                <a:solidFill>
                  <a:srgbClr val="19A489"/>
                </a:solidFill>
              </a:rPr>
              <a:t>Repensando los vínculos urbanos-rurales </a:t>
            </a:r>
            <a:br>
              <a:rPr lang="es" sz="1600" b="1" i="1">
                <a:solidFill>
                  <a:srgbClr val="19A489"/>
                </a:solidFill>
              </a:rPr>
            </a:br>
            <a:r>
              <a:rPr lang="es" sz="1600" b="1" i="1">
                <a:solidFill>
                  <a:srgbClr val="19A489"/>
                </a:solidFill>
              </a:rPr>
              <a:t>por las personas y la biodiversidad</a:t>
            </a:r>
            <a:endParaRPr sz="1600" b="1" i="1">
              <a:solidFill>
                <a:srgbClr val="19A48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1">
                <a:solidFill>
                  <a:schemeClr val="accent3"/>
                </a:solidFill>
              </a:rPr>
              <a:t>Envigado, Colombia. Nov 23-24</a:t>
            </a:r>
            <a:endParaRPr sz="1200" b="1" i="1">
              <a:solidFill>
                <a:schemeClr val="accent3"/>
              </a:solidFill>
            </a:endParaRPr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2775" y="232350"/>
            <a:ext cx="1829325" cy="6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4"/>
                </a:solidFill>
              </a:rPr>
              <a:t>CONTEXTO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272350" y="1013250"/>
            <a:ext cx="4639200" cy="3855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¿Cuales fueron los principales desafíos a confrontar? ¿Por qué?</a:t>
            </a:r>
            <a:endParaRPr dirty="0"/>
          </a:p>
          <a:p>
            <a:pPr marL="425450" indent="-285750">
              <a:buSzPts val="1400"/>
            </a:pPr>
            <a:r>
              <a:rPr lang="es" sz="1400" dirty="0"/>
              <a:t>Crecimiento exponencial y desordenado de los asentamientos humanos (zona borde urbano/rural).</a:t>
            </a:r>
          </a:p>
          <a:p>
            <a:pPr marL="425450" indent="-285750">
              <a:buSzPts val="1400"/>
            </a:pPr>
            <a:r>
              <a:rPr lang="es" sz="1400" dirty="0"/>
              <a:t>Configuración no planificada de múltiples centros urbanos.</a:t>
            </a:r>
          </a:p>
          <a:p>
            <a:pPr marL="425450" indent="-285750">
              <a:buSzPts val="1400"/>
            </a:pPr>
            <a:r>
              <a:rPr lang="es" sz="1400" dirty="0"/>
              <a:t>Modelo de desarrollo territorial poco desarrollado.</a:t>
            </a:r>
          </a:p>
          <a:p>
            <a:pPr indent="-317500">
              <a:buSzPts val="1400"/>
              <a:buChar char="-"/>
            </a:pPr>
            <a:endParaRPr lang="es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dirty="0"/>
              <a:t>Perfil de su ciudad</a:t>
            </a:r>
            <a:endParaRPr dirty="0"/>
          </a:p>
          <a:p>
            <a:pPr indent="-317500">
              <a:buSzPts val="1400"/>
              <a:buChar char="-"/>
            </a:pPr>
            <a:r>
              <a:rPr lang="es" sz="1400" dirty="0"/>
              <a:t>978.210 habitantes / 3.036 Km2.</a:t>
            </a:r>
            <a:endParaRPr sz="1400" dirty="0"/>
          </a:p>
        </p:txBody>
      </p:sp>
      <p:sp>
        <p:nvSpPr>
          <p:cNvPr id="75" name="Google Shape;75;p12"/>
          <p:cNvSpPr txBox="1"/>
          <p:nvPr/>
        </p:nvSpPr>
        <p:spPr>
          <a:xfrm>
            <a:off x="5183350" y="2629975"/>
            <a:ext cx="36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-"/>
            </a:pPr>
            <a:endParaRPr/>
          </a:p>
        </p:txBody>
      </p:sp>
      <p:pic>
        <p:nvPicPr>
          <p:cNvPr id="3" name="Imagen 2" descr="Vista aérea de una ciudad&#10;&#10;Descripción generada automáticamente">
            <a:extLst>
              <a:ext uri="{FF2B5EF4-FFF2-40B4-BE49-F238E27FC236}">
                <a16:creationId xmlns:a16="http://schemas.microsoft.com/office/drawing/2014/main" id="{26C9E55B-D4E7-B058-C0CF-12E071C04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597" y="4592"/>
            <a:ext cx="3680716" cy="2061974"/>
          </a:xfrm>
          <a:prstGeom prst="rect">
            <a:avLst/>
          </a:prstGeom>
        </p:spPr>
      </p:pic>
      <p:pic>
        <p:nvPicPr>
          <p:cNvPr id="2" name="Imagen 1" descr="Mapa&#10;&#10;Descripción generada automáticamente">
            <a:extLst>
              <a:ext uri="{FF2B5EF4-FFF2-40B4-BE49-F238E27FC236}">
                <a16:creationId xmlns:a16="http://schemas.microsoft.com/office/drawing/2014/main" id="{D6FF69B9-B6BD-F705-271D-4A3CF9ECC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621" y="2053588"/>
            <a:ext cx="2323414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272350" y="615983"/>
            <a:ext cx="5522167" cy="434974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¿Qué están haciendo?</a:t>
            </a:r>
            <a:endParaRPr dirty="0"/>
          </a:p>
          <a:p>
            <a:pPr marL="425450" indent="-285750">
              <a:buSzPts val="1400"/>
            </a:pPr>
            <a:r>
              <a:rPr lang="es" sz="1400" dirty="0"/>
              <a:t>Aplicación del modelo de desarrollo territorial para una ciudad compacta, integrada, equilibrada y policéntrica.</a:t>
            </a:r>
          </a:p>
          <a:p>
            <a:pPr marL="425450" indent="-285750">
              <a:buSzPts val="1400"/>
            </a:pPr>
            <a:r>
              <a:rPr lang="es" sz="1400" dirty="0"/>
              <a:t>Estudios a diseño técnico final para la centralidad urbana Mallasa (área de expansión).</a:t>
            </a:r>
          </a:p>
          <a:p>
            <a:pPr marL="425450" indent="-285750">
              <a:buSzPts val="1400"/>
            </a:pPr>
            <a:r>
              <a:rPr lang="es" sz="1400" dirty="0"/>
              <a:t>Área de expansión urbana vinculada con áreas rurales a través de proyectos ecoeficientes, relación con sistemas alimentarios, corredores económicos y ecológicos.</a:t>
            </a:r>
          </a:p>
          <a:p>
            <a:pPr marL="425450" indent="-285750">
              <a:spcBef>
                <a:spcPts val="0"/>
              </a:spcBef>
              <a:buSzPts val="1400"/>
            </a:pPr>
            <a:r>
              <a:rPr lang="es" sz="1400" dirty="0"/>
              <a:t>Diseños basados en acciones de mitigación (huella de carbono), adaptación (huella hídrica) y huella verde </a:t>
            </a:r>
          </a:p>
          <a:p>
            <a:pPr marL="139700" indent="0">
              <a:spcBef>
                <a:spcPts val="0"/>
              </a:spcBef>
              <a:buSzPts val="1400"/>
              <a:buNone/>
            </a:pPr>
            <a:r>
              <a:rPr lang="es" sz="1400" dirty="0"/>
              <a:t>(vínculo urbano-rural).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dirty="0"/>
              <a:t>¿Cual fue su punto de partida?</a:t>
            </a:r>
          </a:p>
          <a:p>
            <a:pPr marL="0" indent="0">
              <a:buNone/>
            </a:pPr>
            <a:r>
              <a:rPr lang="es" sz="1400" dirty="0"/>
              <a:t>Ley Municipal de Centralidades Urbanas (2016).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72351" y="155910"/>
            <a:ext cx="8441100" cy="46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4"/>
                </a:solidFill>
              </a:rPr>
              <a:t>ENFOQUE</a:t>
            </a:r>
            <a:endParaRPr b="1">
              <a:solidFill>
                <a:schemeClr val="accent4"/>
              </a:solidFill>
            </a:endParaRP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30314E10-7088-B8EA-426C-567019FA5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301" y="113135"/>
            <a:ext cx="2782347" cy="2504461"/>
          </a:xfrm>
          <a:prstGeom prst="rect">
            <a:avLst/>
          </a:prstGeom>
        </p:spPr>
      </p:pic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148EE613-887B-637C-79EA-DD2A6256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86" y="2535662"/>
            <a:ext cx="3851814" cy="2558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272350" y="937050"/>
            <a:ext cx="4706656" cy="3855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>
              <a:buNone/>
            </a:pPr>
            <a:r>
              <a:rPr lang="es" sz="1400" dirty="0"/>
              <a:t>Procesos participativos (concursos) para la identificación de proyectos en torno a las centralidades urbanas; análisis socio-económico, socio-cultural y socio-ambiental del territorio; diseños técnicos de ingeniería para infraestructura y áreas complementarias.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0" indent="0">
              <a:buNone/>
            </a:pPr>
            <a:r>
              <a:rPr lang="es" sz="1400" dirty="0"/>
              <a:t>Programa es liderado por la Secretaría Municipal de Planificación y se busca en base a alianzas público-privadas que actores privados realicen las inversiones.</a:t>
            </a:r>
          </a:p>
          <a:p>
            <a:pPr marL="0" indent="0">
              <a:buNone/>
            </a:pPr>
            <a:endParaRPr lang="es" sz="1400" dirty="0"/>
          </a:p>
          <a:p>
            <a:pPr marL="0" indent="0">
              <a:buNone/>
            </a:pPr>
            <a:r>
              <a:rPr lang="es" sz="1400" dirty="0"/>
              <a:t>La primera etapa (hasta los EDTP) contó con Assitencia Técnica, financiada por la CAF-Banco de Desarrollo de América Latina.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4"/>
                </a:solidFill>
              </a:rPr>
              <a:t>METODOLOGÍA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5183225" y="2697050"/>
            <a:ext cx="3648900" cy="2096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dk1"/>
                </a:solidFill>
              </a:rPr>
              <a:t>Añada fotos de la implementación 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dk1"/>
                </a:solidFill>
              </a:rPr>
              <a:t>de la práctica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>
                <a:solidFill>
                  <a:schemeClr val="dk1"/>
                </a:solidFill>
              </a:rPr>
              <a:t>(Por favor comparta también el archivo original de la foto en formato PNG / JPG con alta definición)</a:t>
            </a:r>
            <a:endParaRPr sz="1200" i="1">
              <a:solidFill>
                <a:schemeClr val="dk1"/>
              </a:solidFill>
            </a:endParaRP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F5772AEB-B097-68BC-3748-C83453B29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980" y="74478"/>
            <a:ext cx="2507064" cy="2521022"/>
          </a:xfrm>
          <a:prstGeom prst="rect">
            <a:avLst/>
          </a:prstGeom>
        </p:spPr>
      </p:pic>
      <p:pic>
        <p:nvPicPr>
          <p:cNvPr id="3" name="Imagen 2" descr="Imagen que contiene tabla, pasto, plato, montaña&#10;&#10;Descripción generada automáticamente">
            <a:extLst>
              <a:ext uri="{FF2B5EF4-FFF2-40B4-BE49-F238E27FC236}">
                <a16:creationId xmlns:a16="http://schemas.microsoft.com/office/drawing/2014/main" id="{702B8807-6ABF-F5A1-8E4A-FE5BA489A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490" y="2571750"/>
            <a:ext cx="4186720" cy="2426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272350" y="1013250"/>
            <a:ext cx="4648800" cy="3855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dirty="0"/>
              <a:t>¿Qué han logrado?</a:t>
            </a:r>
            <a:endParaRPr dirty="0"/>
          </a:p>
          <a:p>
            <a:pPr marL="139700" indent="0">
              <a:buSzPts val="1400"/>
              <a:buNone/>
            </a:pPr>
            <a:r>
              <a:rPr lang="es" sz="1400" dirty="0"/>
              <a:t>Desconcentración y optimización de servicios municipales a través de la consolidación de las Centralidades Urbanas: catastro, aprobación de planos, permisos de construcción, impuestos a bienes inmuebles y vehículos, entre otros.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dirty="0"/>
              <a:t>Próximos pasos</a:t>
            </a:r>
            <a:endParaRPr dirty="0"/>
          </a:p>
          <a:p>
            <a:pPr indent="-317500">
              <a:buSzPts val="1400"/>
              <a:buChar char="-"/>
            </a:pPr>
            <a:r>
              <a:rPr lang="es" sz="1400" dirty="0"/>
              <a:t>Se busca alcanzar un territorio integrado y equilibrado, tomando como piloto a </a:t>
            </a:r>
            <a:r>
              <a:rPr lang="es" sz="1400" dirty="0" err="1"/>
              <a:t>Mallasa</a:t>
            </a:r>
            <a:r>
              <a:rPr lang="es" sz="1400" dirty="0"/>
              <a:t>, donde se logró realizar un cierre eficiente del relleno sanitario.</a:t>
            </a:r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4"/>
                </a:solidFill>
              </a:rPr>
              <a:t>RESULTADOS</a:t>
            </a:r>
            <a:endParaRPr b="1">
              <a:solidFill>
                <a:schemeClr val="accent4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96D3FC-F67B-2F63-D282-E6A153C58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977" y="3250621"/>
            <a:ext cx="3647326" cy="189287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031ACF3-7C01-28EB-F7AE-AEA58620835E}"/>
              </a:ext>
            </a:extLst>
          </p:cNvPr>
          <p:cNvGrpSpPr/>
          <p:nvPr/>
        </p:nvGrpSpPr>
        <p:grpSpPr>
          <a:xfrm>
            <a:off x="5184755" y="59076"/>
            <a:ext cx="3526288" cy="3086100"/>
            <a:chOff x="5184755" y="59076"/>
            <a:chExt cx="3526288" cy="3086100"/>
          </a:xfrm>
        </p:grpSpPr>
        <p:pic>
          <p:nvPicPr>
            <p:cNvPr id="3" name="Imagen 2" descr="Diagrama&#10;&#10;Descripción generada automáticamente">
              <a:extLst>
                <a:ext uri="{FF2B5EF4-FFF2-40B4-BE49-F238E27FC236}">
                  <a16:creationId xmlns:a16="http://schemas.microsoft.com/office/drawing/2014/main" id="{89B7CB8C-681E-F5BA-184C-642BBD791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755" y="59076"/>
              <a:ext cx="3526288" cy="3086100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59094FA-DEE0-6EB8-FD16-9609B7535997}"/>
                </a:ext>
              </a:extLst>
            </p:cNvPr>
            <p:cNvSpPr/>
            <p:nvPr/>
          </p:nvSpPr>
          <p:spPr>
            <a:xfrm>
              <a:off x="6376398" y="2889607"/>
              <a:ext cx="738455" cy="70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272350" y="1013250"/>
            <a:ext cx="8093100" cy="3855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Lecciones claves del proceso</a:t>
            </a:r>
            <a:endParaRPr dirty="0"/>
          </a:p>
          <a:p>
            <a:pPr indent="-317500">
              <a:buSzPts val="1400"/>
              <a:buChar char="-"/>
            </a:pPr>
            <a:r>
              <a:rPr lang="es" sz="1400" dirty="0"/>
              <a:t>Construcción de un modelo de desarrollo territorial que guíe las acciones.</a:t>
            </a:r>
          </a:p>
          <a:p>
            <a:pPr indent="-317500">
              <a:buSzPts val="1400"/>
              <a:buChar char="-"/>
            </a:pPr>
            <a:r>
              <a:rPr lang="es" sz="1400" dirty="0"/>
              <a:t>Análisis y evaluación de datos urbanos es vital para establecer los lineamientos estratégicos del modelo.</a:t>
            </a:r>
          </a:p>
          <a:p>
            <a:pPr indent="-317500">
              <a:buSzPts val="1400"/>
              <a:buChar char="-"/>
            </a:pPr>
            <a:r>
              <a:rPr lang="es" sz="1400" dirty="0"/>
              <a:t>Establecimiento de espacios participativos para la identificación de los proyectos vinculados a las necesidades de la población.</a:t>
            </a:r>
            <a:endParaRPr lang="es" dirty="0"/>
          </a:p>
          <a:p>
            <a:pPr indent="-317500">
              <a:buSzPts val="1400"/>
              <a:buChar char="-"/>
            </a:pPr>
            <a:r>
              <a:rPr lang="es" sz="1400" dirty="0"/>
              <a:t>Optimización de los tiempos de diseño de los estudios técnicos de las centralidades.</a:t>
            </a:r>
          </a:p>
          <a:p>
            <a:pPr indent="-317500">
              <a:buSzPts val="1400"/>
              <a:buChar char="-"/>
            </a:pPr>
            <a:r>
              <a:rPr lang="es" sz="1400" dirty="0"/>
              <a:t>Modelo de configuración de centralidades urbanas que pueda ser útil en otras ciudades que poseen procesos acelerados de expansión urbana.</a:t>
            </a:r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4"/>
                </a:solidFill>
              </a:rPr>
              <a:t>LECCIONES APRENDIDAS</a:t>
            </a:r>
            <a:endParaRPr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LA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5F7D"/>
      </a:accent1>
      <a:accent2>
        <a:srgbClr val="A22946"/>
      </a:accent2>
      <a:accent3>
        <a:srgbClr val="8DCBB9"/>
      </a:accent3>
      <a:accent4>
        <a:srgbClr val="00A485"/>
      </a:accent4>
      <a:accent5>
        <a:srgbClr val="F4BA74"/>
      </a:accent5>
      <a:accent6>
        <a:srgbClr val="E77D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465</Words>
  <Application>Microsoft Office PowerPoint</Application>
  <PresentationFormat>Presentación en pantalla (16:9)</PresentationFormat>
  <Paragraphs>47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NTR</vt:lpstr>
      <vt:lpstr>Office Theme</vt:lpstr>
      <vt:lpstr>La Paz policéntrica</vt:lpstr>
      <vt:lpstr>CONTEXTO</vt:lpstr>
      <vt:lpstr>ENFOQUE</vt:lpstr>
      <vt:lpstr>METODOLOGÍA</vt:lpstr>
      <vt:lpstr>RESULTADOS</vt:lpstr>
      <vt:lpstr>LECCIONES APRENDIDAS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Paz policéntrica</dc:title>
  <dc:creator>Maria del Carmen Rocabado Miranda</dc:creator>
  <cp:lastModifiedBy>Maria del Carmen Rocabado Miranda</cp:lastModifiedBy>
  <cp:revision>194</cp:revision>
  <dcterms:modified xsi:type="dcterms:W3CDTF">2023-11-03T16:37:40Z</dcterms:modified>
</cp:coreProperties>
</file>