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5" r:id="rId7"/>
    <p:sldId id="264" r:id="rId8"/>
    <p:sldId id="269" r:id="rId9"/>
    <p:sldId id="262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6"/>
  </p:normalViewPr>
  <p:slideViewPr>
    <p:cSldViewPr snapToGrid="0" snapToObjects="1">
      <p:cViewPr varScale="1">
        <p:scale>
          <a:sx n="76" d="100"/>
          <a:sy n="76" d="100"/>
        </p:scale>
        <p:origin x="216" y="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90C-AB44-90DF-162D0028F6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0C-AB44-90DF-162D0028F65A}"/>
              </c:ext>
            </c:extLst>
          </c:dPt>
          <c:val>
            <c:numRef>
              <c:f>Sheet1!$A$1:$A$2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0C-AB44-90DF-162D0028F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848041-3F60-604D-A246-D6EC4EC5E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5929C-AD8F-8C4C-B46B-D1BA6F3C90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A2BA88-CF35-F24A-B240-AED68A6F6A1F}" type="datetimeFigureOut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44F97E-7AB1-E248-AE94-9F33CA3E78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E72EC5-A07F-3446-8770-81BDE36A8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40D44-5863-7847-9DF6-2631F6AE30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CBE56-00F2-BC44-99CD-5AAD33024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23BDA1-68DE-9C4A-89D7-743FA0981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33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E583F1-395F-0044-A9FC-1BF8E7E2DA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4338" y="6064250"/>
            <a:ext cx="51593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2000" dirty="0">
                <a:solidFill>
                  <a:srgbClr val="404040"/>
                </a:solidFill>
                <a:latin typeface="Arial" charset="0"/>
              </a:rPr>
              <a:t>Click to edit Authors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536" y="1851263"/>
            <a:ext cx="6829944" cy="825500"/>
          </a:xfrm>
        </p:spPr>
        <p:txBody>
          <a:bodyPr anchor="t">
            <a:noAutofit/>
          </a:bodyPr>
          <a:lstStyle>
            <a:lvl1pPr algn="l">
              <a:defRPr sz="4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536" y="2603500"/>
            <a:ext cx="5260491" cy="825500"/>
          </a:xfrm>
        </p:spPr>
        <p:txBody>
          <a:bodyPr/>
          <a:lstStyle>
            <a:lvl1pPr marL="0" indent="0" algn="l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C73042F-FB99-BB4C-BC56-240B938CC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25" y="5178425"/>
            <a:ext cx="19208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3134" y="481857"/>
            <a:ext cx="11254934" cy="617369"/>
          </a:xfrm>
        </p:spPr>
        <p:txBody>
          <a:bodyPr anchor="t">
            <a:normAutofit/>
          </a:bodyPr>
          <a:lstStyle>
            <a:lvl1pPr algn="l"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134" y="1359242"/>
            <a:ext cx="9159807" cy="51404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2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23DB0F3-98F3-DB4F-98A6-0EAFD2BF6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25" y="5178425"/>
            <a:ext cx="19208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34" y="1351005"/>
            <a:ext cx="9159808" cy="5140410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rgbClr val="00A585"/>
              </a:buClr>
              <a:buFont typeface="System Font Regular"/>
              <a:buChar char="●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120000"/>
              </a:lnSpc>
              <a:buClr>
                <a:srgbClr val="00A585"/>
              </a:buClr>
              <a:buFont typeface="System Font Regular"/>
              <a:buChar char="●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Clr>
                <a:srgbClr val="00A585"/>
              </a:buClr>
              <a:buFont typeface="System Font Regular"/>
              <a:buChar char="●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Clr>
                <a:srgbClr val="00A585"/>
              </a:buClr>
              <a:buFont typeface="System Font Regular"/>
              <a:buChar char="●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rgbClr val="00A585"/>
              </a:buClr>
              <a:buFont typeface="System Font Regular"/>
              <a:buChar char="●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3134" y="481857"/>
            <a:ext cx="11254934" cy="617369"/>
          </a:xfrm>
        </p:spPr>
        <p:txBody>
          <a:bodyPr anchor="t">
            <a:normAutofit/>
          </a:bodyPr>
          <a:lstStyle>
            <a:lvl1pPr algn="l"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1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351005"/>
            <a:ext cx="12191999" cy="5506995"/>
          </a:xfrm>
          <a:noFill/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3134" y="481857"/>
            <a:ext cx="11254934" cy="617369"/>
          </a:xfrm>
        </p:spPr>
        <p:txBody>
          <a:bodyPr anchor="t">
            <a:normAutofit/>
          </a:bodyPr>
          <a:lstStyle>
            <a:lvl1pPr algn="l"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229849" y="5138738"/>
            <a:ext cx="1962150" cy="1719262"/>
          </a:xfr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8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229849" y="5138738"/>
            <a:ext cx="1962150" cy="1719262"/>
          </a:xfr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0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4791" y="3173820"/>
            <a:ext cx="3562418" cy="480131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 algn="ctr">
              <a:buNone/>
              <a:defRPr sz="2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229849" y="5138738"/>
            <a:ext cx="1962150" cy="1719262"/>
          </a:xfr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45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134" y="1351005"/>
            <a:ext cx="5403352" cy="514041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70141" y="1351005"/>
            <a:ext cx="6021859" cy="5506995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3134" y="481857"/>
            <a:ext cx="11254934" cy="617369"/>
          </a:xfrm>
        </p:spPr>
        <p:txBody>
          <a:bodyPr anchor="t">
            <a:normAutofit/>
          </a:bodyPr>
          <a:lstStyle>
            <a:lvl1pPr algn="l"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229849" y="5138738"/>
            <a:ext cx="1962150" cy="1719262"/>
          </a:xfr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99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135" y="1351006"/>
            <a:ext cx="5419828" cy="5140409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rgbClr val="00A585"/>
              </a:buClr>
              <a:buFont typeface="System Font Regular"/>
              <a:buChar char="●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120000"/>
              </a:lnSpc>
              <a:buClr>
                <a:srgbClr val="00A585"/>
              </a:buClr>
              <a:buFont typeface="System Font Regular"/>
              <a:buChar char="●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Clr>
                <a:srgbClr val="00A585"/>
              </a:buClr>
              <a:buFont typeface="System Font Regular"/>
              <a:buChar char="●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Clr>
                <a:srgbClr val="00A585"/>
              </a:buClr>
              <a:buFont typeface="System Font Regular"/>
              <a:buChar char="●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rgbClr val="00A585"/>
              </a:buClr>
              <a:buFont typeface="System Font Regular"/>
              <a:buChar char="●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70141" y="1351007"/>
            <a:ext cx="6021859" cy="5506994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3134" y="481857"/>
            <a:ext cx="11254934" cy="617369"/>
          </a:xfrm>
        </p:spPr>
        <p:txBody>
          <a:bodyPr anchor="t">
            <a:normAutofit/>
          </a:bodyPr>
          <a:lstStyle>
            <a:lvl1pPr algn="l"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229849" y="5138738"/>
            <a:ext cx="1962150" cy="1719262"/>
          </a:xfr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11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06A9111-CFF6-414F-8762-162DCC908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51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1EDD5B6-65B1-8C4B-9307-0C7AAE460F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12C647-C6BF-D74E-8394-648BFFAC64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F8F3E-679B-684C-9537-71912F789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A7CE9A-63ED-9E4E-958E-6DB09B7BBA69}" type="datetimeFigureOut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7368-0544-0144-835C-909844DD0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2CA15-7787-F54A-81F4-F85D4FAB0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4AB1FD-7768-D648-8852-CC6CD9379C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62626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Arial" panose="020B0604020202020204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Arial" panose="020B0604020202020204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Arial" panose="020B0604020202020204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Arial" panose="020B060402020202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treetmap.org/%23map=19/53.48053/-2.22897" TargetMode="External"/><Relationship Id="rId2" Type="http://schemas.openxmlformats.org/officeDocument/2006/relationships/hyperlink" Target="https://www.youtube.com/watch?v=wGFRz39Lj3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maps/E9qowYQ1jBsz51ba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52E192-C943-204A-BD27-798503E785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1604" y="501041"/>
            <a:ext cx="7700396" cy="6368072"/>
          </a:xfrm>
          <a:prstGeom prst="rect">
            <a:avLst/>
          </a:prstGeom>
        </p:spPr>
      </p:pic>
      <p:pic>
        <p:nvPicPr>
          <p:cNvPr id="7170" name="Picture 4">
            <a:extLst>
              <a:ext uri="{FF2B5EF4-FFF2-40B4-BE49-F238E27FC236}">
                <a16:creationId xmlns:a16="http://schemas.microsoft.com/office/drawing/2014/main" id="{448DAFD0-84B4-4849-A72D-399F9CE19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5402C0-93A7-F04D-AA91-E2DCD1BC5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738" y="1851025"/>
            <a:ext cx="6829425" cy="132177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Digital Gaming</a:t>
            </a:r>
            <a:br>
              <a:rPr lang="en-GB" b="1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</a:b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Juegos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Digitales</a:t>
            </a:r>
            <a:br>
              <a:rPr lang="en-GB" b="1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</a:br>
            <a:br>
              <a:rPr lang="en-GB" b="1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</a:br>
            <a:endParaRPr lang="en-GB" b="1" dirty="0"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29F33-37D9-E54F-8B3A-86493758A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738" y="3429000"/>
            <a:ext cx="5260975" cy="44669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350" dirty="0">
                <a:ea typeface="+mn-ea"/>
                <a:cs typeface="+mn-cs"/>
              </a:rPr>
              <a:t>WP5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93E1DF1B-2523-1E43-9D8B-56D476A1C5A6}"/>
              </a:ext>
            </a:extLst>
          </p:cNvPr>
          <p:cNvSpPr/>
          <p:nvPr/>
        </p:nvSpPr>
        <p:spPr>
          <a:xfrm>
            <a:off x="-1" y="4197863"/>
            <a:ext cx="9682727" cy="2438400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We will use this information to create your virtual world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 err="1">
                <a:solidFill>
                  <a:schemeClr val="bg1"/>
                </a:solidFill>
              </a:rPr>
              <a:t>Usaremos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esta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información</a:t>
            </a:r>
            <a:r>
              <a:rPr lang="en-GB" sz="2400" dirty="0">
                <a:solidFill>
                  <a:schemeClr val="bg1"/>
                </a:solidFill>
              </a:rPr>
              <a:t> para </a:t>
            </a:r>
            <a:r>
              <a:rPr lang="en-GB" sz="2400" dirty="0" err="1">
                <a:solidFill>
                  <a:schemeClr val="bg1"/>
                </a:solidFill>
              </a:rPr>
              <a:t>crear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su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mundo</a:t>
            </a:r>
            <a:r>
              <a:rPr lang="en-GB" sz="2400" dirty="0">
                <a:solidFill>
                  <a:schemeClr val="bg1"/>
                </a:solidFill>
              </a:rPr>
              <a:t> virtual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74FC1-5C31-5A41-8718-350C00A3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Black" panose="020B0604020202020204" pitchFamily="34" charset="0"/>
                <a:cs typeface="Arial Black" panose="020B0604020202020204" pitchFamily="34" charset="0"/>
              </a:rPr>
              <a:t>Getting started |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Empezando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62974-BE8B-364E-AF7F-3EC5A1DA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134" y="1359243"/>
            <a:ext cx="11615506" cy="269205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Select your location at www.openstreetmap.org (2-4km</a:t>
            </a:r>
            <a:r>
              <a:rPr lang="en-GB" baseline="30000" dirty="0"/>
              <a:t>2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Seleccione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ubicación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www.openstreetmap.org (2-4 km</a:t>
            </a:r>
            <a:r>
              <a:rPr lang="en-GB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en-GB" dirty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Collect reference photographs of your location</a:t>
            </a:r>
            <a:br>
              <a:rPr lang="en-GB" dirty="0"/>
            </a:b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Recopile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fotografías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referencia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ubicación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586374-DFF9-5048-B970-0E2D0DBD4A97}"/>
              </a:ext>
            </a:extLst>
          </p:cNvPr>
          <p:cNvSpPr/>
          <p:nvPr/>
        </p:nvSpPr>
        <p:spPr>
          <a:xfrm>
            <a:off x="10258816" y="5110619"/>
            <a:ext cx="1933184" cy="174738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B6307-0599-6B48-B8F7-A5E8974CB3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80" y="1352346"/>
            <a:ext cx="925625" cy="852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5122D4-E3FC-5340-A8DA-C30045271E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80" y="2675583"/>
            <a:ext cx="925625" cy="852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063D8-E4E3-A649-8F8D-9300AD4064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088" y="4553711"/>
            <a:ext cx="2082551" cy="20825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AF1894-043F-5D48-838C-AB8B43B55A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088" y="4041934"/>
            <a:ext cx="2082551" cy="43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C9929-3D79-2D46-98F2-10307C5B7A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5682" y="1359243"/>
            <a:ext cx="2082550" cy="852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E97B57-146B-CE4C-9BD7-1C8F38639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5683" y="2675584"/>
            <a:ext cx="2082550" cy="852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FF0EA4-3384-F743-8D51-DA2E1132EE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476" y="1099226"/>
            <a:ext cx="599595" cy="5995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B07CD5-D916-D840-89F8-31C885BFC8A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569" y="2472927"/>
            <a:ext cx="597688" cy="5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3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586374-DFF9-5048-B970-0E2D0DBD4A97}"/>
              </a:ext>
            </a:extLst>
          </p:cNvPr>
          <p:cNvSpPr/>
          <p:nvPr/>
        </p:nvSpPr>
        <p:spPr>
          <a:xfrm>
            <a:off x="10258816" y="5110619"/>
            <a:ext cx="1933184" cy="174738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DDE6AAD-6AB7-0143-8925-E968A8FBAFA0}"/>
              </a:ext>
            </a:extLst>
          </p:cNvPr>
          <p:cNvSpPr/>
          <p:nvPr/>
        </p:nvSpPr>
        <p:spPr>
          <a:xfrm>
            <a:off x="0" y="3243312"/>
            <a:ext cx="12192000" cy="4792904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74FC1-5C31-5A41-8718-350C00A3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Black" panose="020B0604020202020204" pitchFamily="34" charset="0"/>
                <a:cs typeface="Arial Black" panose="020B0604020202020204" pitchFamily="34" charset="0"/>
              </a:rPr>
              <a:t>Getting started |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Empezando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62974-BE8B-364E-AF7F-3EC5A1DA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134" y="1359242"/>
            <a:ext cx="10368366" cy="364455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Who do you want to involve? – for example, a local school</a:t>
            </a:r>
            <a:br>
              <a:rPr lang="en-GB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¿A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quién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quieres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involucrar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? - por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ejemplo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una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escuela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local</a:t>
            </a:r>
            <a:br>
              <a:rPr lang="en-GB" dirty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do you want them to design and create?</a:t>
            </a:r>
            <a:br>
              <a:rPr lang="en-GB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Qué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quieres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que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diseñen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creen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B6307-0599-6B48-B8F7-A5E8974CB3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80" y="1359242"/>
            <a:ext cx="925625" cy="852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5122D4-E3FC-5340-A8DA-C30045271E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80" y="2817193"/>
            <a:ext cx="925625" cy="852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2F949-321D-F747-8F3C-8E5C13D9A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42" y="1359243"/>
            <a:ext cx="925626" cy="956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BEF2D6-4888-2148-9247-07974FD16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406" y="2573833"/>
            <a:ext cx="925624" cy="1303696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E993F29-0263-3446-93C3-AD43D1ED8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050868"/>
              </p:ext>
            </p:extLst>
          </p:nvPr>
        </p:nvGraphicFramePr>
        <p:xfrm>
          <a:off x="792055" y="4539712"/>
          <a:ext cx="10883900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1950">
                  <a:extLst>
                    <a:ext uri="{9D8B030D-6E8A-4147-A177-3AD203B41FA5}">
                      <a16:colId xmlns:a16="http://schemas.microsoft.com/office/drawing/2014/main" val="2792031858"/>
                    </a:ext>
                  </a:extLst>
                </a:gridCol>
                <a:gridCol w="5441950">
                  <a:extLst>
                    <a:ext uri="{9D8B030D-6E8A-4147-A177-3AD203B41FA5}">
                      <a16:colId xmlns:a16="http://schemas.microsoft.com/office/drawing/2014/main" val="1235453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WP5 team will: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Provide you with the Minecraft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Provide training and support in using the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Help you to make preparations with your stakeholders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Help to prepare and facilitate workshops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Take care of all technical issues</a:t>
                      </a:r>
                      <a:endParaRPr lang="en-GB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El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equipo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de WP5: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Proporcionar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el software de Minecraft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Brindar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capacitación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y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apoyo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en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el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uso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del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Ayudar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hacer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preparativos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con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las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partes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interesadas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Ayudar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preparar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y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facilitar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talleres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Resolver los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problemas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técnicos</a:t>
                      </a:r>
                      <a:endParaRPr lang="en-GB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34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21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BA6C9A-B716-C345-A76C-CE52899D0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CA2041-60DD-5A46-A54D-6019F384DC30}"/>
              </a:ext>
            </a:extLst>
          </p:cNvPr>
          <p:cNvSpPr txBox="1"/>
          <p:nvPr/>
        </p:nvSpPr>
        <p:spPr>
          <a:xfrm>
            <a:off x="320843" y="224589"/>
            <a:ext cx="6041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Let’s </a:t>
            </a:r>
            <a:r>
              <a:rPr lang="en-GB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play!</a:t>
            </a:r>
            <a:br>
              <a:rPr lang="en-GB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GB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¡</a:t>
            </a:r>
            <a:r>
              <a:rPr lang="en-GB" sz="54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Vamos</a:t>
            </a:r>
            <a:r>
              <a:rPr lang="en-GB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a </a:t>
            </a:r>
            <a:r>
              <a:rPr lang="en-GB" sz="54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jugar</a:t>
            </a:r>
            <a:r>
              <a:rPr lang="en-GB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!</a:t>
            </a:r>
            <a:endParaRPr lang="en-GB" sz="5400" b="1" baseline="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847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4FC1-5C31-5A41-8718-350C00A3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Arial Black" panose="020B0604020202020204" pitchFamily="34" charset="0"/>
                <a:cs typeface="Arial Black" panose="020B0604020202020204" pitchFamily="34" charset="0"/>
              </a:rPr>
              <a:t>Digital Gaming |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Juegos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Digitales</a:t>
            </a:r>
            <a:br>
              <a:rPr lang="en-GB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en-GB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en-GB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62974-BE8B-364E-AF7F-3EC5A1DA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Involve young people in planning and designing NBS</a:t>
            </a:r>
            <a:br>
              <a:rPr lang="en-GB" dirty="0"/>
            </a:b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Involucrar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 los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jóvenes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en la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planificación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y el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diseño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SbN</a:t>
            </a:r>
            <a:br>
              <a:rPr lang="en-GB" dirty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Encourage creativity and imagination</a:t>
            </a:r>
            <a:br>
              <a:rPr lang="en-GB" dirty="0"/>
            </a:b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Fomentar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creatividad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y la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imaginación</a:t>
            </a:r>
            <a:br>
              <a:rPr lang="en-GB" dirty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 technology that is easy, fun and familiar</a:t>
            </a:r>
            <a:br>
              <a:rPr lang="en-GB" dirty="0"/>
            </a:b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Uso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tecnología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que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fácil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divertida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y familiar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586374-DFF9-5048-B970-0E2D0DBD4A97}"/>
              </a:ext>
            </a:extLst>
          </p:cNvPr>
          <p:cNvSpPr/>
          <p:nvPr/>
        </p:nvSpPr>
        <p:spPr>
          <a:xfrm>
            <a:off x="10258816" y="5110619"/>
            <a:ext cx="1933184" cy="174738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B6307-0599-6B48-B8F7-A5E8974CB3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79" y="1359242"/>
            <a:ext cx="925625" cy="852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CE4127-AF1E-674D-A5A7-71BFE132D7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80" y="2817193"/>
            <a:ext cx="925625" cy="852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5122D4-E3FC-5340-A8DA-C30045271E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81" y="4220402"/>
            <a:ext cx="925625" cy="852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A847F8-EC4C-484A-829F-04106AF8D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54" y="2609800"/>
            <a:ext cx="3810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35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5B4133-BD3C-FA46-8773-9911310E7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316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92C8-7F29-064F-8069-CE7E83D30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Best-selling video game of all time; 140 million monthly users</a:t>
            </a:r>
            <a:br>
              <a:rPr lang="en-GB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videojuego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más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vendido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todos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los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tiempos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; 140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millones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usuarios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mensuales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Players build and shape 3D virtual worlds using 'blocks’</a:t>
            </a:r>
            <a:br>
              <a:rPr lang="en-GB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Los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jugadores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construyen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y dan forma 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mundos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virtuales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3D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usando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'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bloques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’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Real places can be recreated using Open Street Map data</a:t>
            </a:r>
            <a:br>
              <a:rPr lang="en-GB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pueden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recrear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lugares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existentes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utilizando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datos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 Open Street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FAD9B-C481-754F-8B6F-ADD8BF9678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34" y="0"/>
            <a:ext cx="5596128" cy="1165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AB3ED0-7132-3242-ADC7-F7B504EFFEB1}"/>
              </a:ext>
            </a:extLst>
          </p:cNvPr>
          <p:cNvSpPr/>
          <p:nvPr/>
        </p:nvSpPr>
        <p:spPr>
          <a:xfrm>
            <a:off x="10241280" y="5138928"/>
            <a:ext cx="1950720" cy="171907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4C5C65-40EB-1149-8B38-C0DA3A4EB0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956" y="3985426"/>
            <a:ext cx="3287293" cy="302666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7FF863-1E3A-4444-8E00-AC7BB0FBDF85}"/>
              </a:ext>
            </a:extLst>
          </p:cNvPr>
          <p:cNvCxnSpPr>
            <a:cxnSpLocks/>
          </p:cNvCxnSpPr>
          <p:nvPr/>
        </p:nvCxnSpPr>
        <p:spPr>
          <a:xfrm flipV="1">
            <a:off x="9656064" y="4114800"/>
            <a:ext cx="1241538" cy="32077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F4D0BB-F38F-1D4D-B06B-3D480E44BA3D}"/>
              </a:ext>
            </a:extLst>
          </p:cNvPr>
          <p:cNvCxnSpPr>
            <a:cxnSpLocks/>
          </p:cNvCxnSpPr>
          <p:nvPr/>
        </p:nvCxnSpPr>
        <p:spPr>
          <a:xfrm flipV="1">
            <a:off x="9522941" y="4608576"/>
            <a:ext cx="0" cy="153619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7C77F95-411E-084C-874A-3D03C0AFCE9F}"/>
              </a:ext>
            </a:extLst>
          </p:cNvPr>
          <p:cNvSpPr txBox="1"/>
          <p:nvPr/>
        </p:nvSpPr>
        <p:spPr>
          <a:xfrm>
            <a:off x="10139572" y="5376672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4800" b="1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1m</a:t>
            </a:r>
            <a:r>
              <a:rPr lang="en-GB" sz="4800" b="1" baseline="300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2980654-BD9C-9742-BD07-503159630F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80" y="1359242"/>
            <a:ext cx="925625" cy="8522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78B67B-0C92-9F40-843D-DC3F20F3ED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80" y="3197971"/>
            <a:ext cx="925625" cy="8522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593087B-405A-FD4A-AA2B-2AC6B4B17C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81" y="5036700"/>
            <a:ext cx="925625" cy="85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26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2FAD9B-C481-754F-8B6F-ADD8BF9678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34" y="0"/>
            <a:ext cx="5596128" cy="1165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AB3ED0-7132-3242-ADC7-F7B504EFFEB1}"/>
              </a:ext>
            </a:extLst>
          </p:cNvPr>
          <p:cNvSpPr/>
          <p:nvPr/>
        </p:nvSpPr>
        <p:spPr>
          <a:xfrm>
            <a:off x="10241280" y="5138928"/>
            <a:ext cx="1950720" cy="171907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77F95-411E-084C-874A-3D03C0AFCE9F}"/>
              </a:ext>
            </a:extLst>
          </p:cNvPr>
          <p:cNvSpPr txBox="1"/>
          <p:nvPr/>
        </p:nvSpPr>
        <p:spPr>
          <a:xfrm>
            <a:off x="10139572" y="5376672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4800" b="1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1m</a:t>
            </a:r>
            <a:r>
              <a:rPr lang="en-GB" sz="4800" b="1" baseline="300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1DC42-D039-9340-BDDC-3E1F1E388B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33" y="2459736"/>
            <a:ext cx="2929007" cy="15743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F856F-7DC0-D348-9DD6-504ECA548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26" y="4034077"/>
            <a:ext cx="2377440" cy="2421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402BB8-0965-B440-AF65-ADC04953D54F}"/>
              </a:ext>
            </a:extLst>
          </p:cNvPr>
          <p:cNvSpPr txBox="1"/>
          <p:nvPr/>
        </p:nvSpPr>
        <p:spPr>
          <a:xfrm>
            <a:off x="363134" y="1662550"/>
            <a:ext cx="3507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0" dirty="0">
                <a:latin typeface="Arial" panose="020B0604020202020204" pitchFamily="34" charset="0"/>
                <a:cs typeface="Arial" panose="020B0604020202020204" pitchFamily="34" charset="0"/>
              </a:rPr>
              <a:t>Street map data</a:t>
            </a:r>
          </a:p>
          <a:p>
            <a:r>
              <a:rPr lang="en-GB" b="1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GB" b="1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b="1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mapas</a:t>
            </a:r>
            <a:r>
              <a:rPr lang="en-GB" b="1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b="1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vías</a:t>
            </a:r>
            <a:r>
              <a:rPr lang="en-GB" b="1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b="1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calles</a:t>
            </a:r>
            <a:endParaRPr lang="en-GB" b="1" baseline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4041FA-C6B8-1D49-9FFE-E9FF1DD92C8F}"/>
              </a:ext>
            </a:extLst>
          </p:cNvPr>
          <p:cNvSpPr txBox="1"/>
          <p:nvPr/>
        </p:nvSpPr>
        <p:spPr>
          <a:xfrm>
            <a:off x="4494758" y="1662550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0" dirty="0">
                <a:latin typeface="Arial" panose="020B0604020202020204" pitchFamily="34" charset="0"/>
                <a:cs typeface="Arial" panose="020B0604020202020204" pitchFamily="34" charset="0"/>
              </a:rPr>
              <a:t>Topography data (SRTM)</a:t>
            </a:r>
            <a:br>
              <a:rPr lang="en-GB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GB" b="1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topográficos</a:t>
            </a:r>
            <a:endParaRPr lang="en-GB" b="1" baseline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18D34-E851-2B4E-8A98-68A667564E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162" y="2459736"/>
            <a:ext cx="2854603" cy="1574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21B436-B2FE-764D-9253-CB7BE020E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541" y="4153160"/>
            <a:ext cx="2377439" cy="19715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11E5A4-B1F9-C54E-880C-BA4E2019657E}"/>
              </a:ext>
            </a:extLst>
          </p:cNvPr>
          <p:cNvSpPr txBox="1"/>
          <p:nvPr/>
        </p:nvSpPr>
        <p:spPr>
          <a:xfrm>
            <a:off x="3359159" y="3249247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600" b="1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159C32-CE38-1A45-AA20-915049E34D77}"/>
              </a:ext>
            </a:extLst>
          </p:cNvPr>
          <p:cNvSpPr txBox="1"/>
          <p:nvPr/>
        </p:nvSpPr>
        <p:spPr>
          <a:xfrm>
            <a:off x="7565977" y="3246906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600" b="1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=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D3CA5B-CFB7-5D4A-AC71-51DF4FAB5C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0787" y="0"/>
            <a:ext cx="349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37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1EFB2-359F-5C49-B1A8-C7E49B8FF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3535C1-07B4-B04A-8271-7B7F58F858E6}"/>
              </a:ext>
            </a:extLst>
          </p:cNvPr>
          <p:cNvSpPr txBox="1"/>
          <p:nvPr/>
        </p:nvSpPr>
        <p:spPr>
          <a:xfrm>
            <a:off x="381000" y="88900"/>
            <a:ext cx="2595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Example 2km</a:t>
            </a:r>
            <a:r>
              <a:rPr lang="en-GB" sz="2400" b="1" baseline="30000" dirty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  <a:p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Ejemplo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2km</a:t>
            </a:r>
            <a:r>
              <a:rPr lang="en-GB" sz="2400" b="1" baseline="30000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85D51-EAFC-BE41-819E-029CC2AE93F6}"/>
              </a:ext>
            </a:extLst>
          </p:cNvPr>
          <p:cNvSpPr txBox="1"/>
          <p:nvPr/>
        </p:nvSpPr>
        <p:spPr>
          <a:xfrm>
            <a:off x="8585200" y="5785703"/>
            <a:ext cx="3158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Maximum is 4km</a:t>
            </a:r>
            <a:r>
              <a:rPr lang="en-GB" sz="2400" b="1" baseline="30000" dirty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  <a:p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Máximo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es 4km</a:t>
            </a:r>
            <a:r>
              <a:rPr lang="en-GB" sz="2400" b="1" baseline="30000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0404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C28CF3B-F704-6944-8A89-9F963B2C79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122" y="2559889"/>
            <a:ext cx="1610439" cy="12712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92C8-7F29-064F-8069-CE7E83D30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Cross-platform and widely accessible</a:t>
            </a:r>
            <a:br>
              <a:rPr lang="en-GB" dirty="0"/>
            </a:b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Multiplataforma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ampliamente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accesible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FAD9B-C481-754F-8B6F-ADD8BF9678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34" y="0"/>
            <a:ext cx="5596128" cy="1165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AB3ED0-7132-3242-ADC7-F7B504EFFEB1}"/>
              </a:ext>
            </a:extLst>
          </p:cNvPr>
          <p:cNvSpPr/>
          <p:nvPr/>
        </p:nvSpPr>
        <p:spPr>
          <a:xfrm>
            <a:off x="10241280" y="5138928"/>
            <a:ext cx="1950720" cy="171907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77F95-411E-084C-874A-3D03C0AFCE9F}"/>
              </a:ext>
            </a:extLst>
          </p:cNvPr>
          <p:cNvSpPr txBox="1"/>
          <p:nvPr/>
        </p:nvSpPr>
        <p:spPr>
          <a:xfrm>
            <a:off x="10139572" y="5376672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4800" b="1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1m</a:t>
            </a:r>
            <a:r>
              <a:rPr lang="en-GB" sz="4800" b="1" baseline="300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58F96-E9DF-AC4E-A510-8F70A6E89B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34" y="2472167"/>
            <a:ext cx="2148554" cy="1457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70F6A-24D0-5D4A-8395-7646A07D14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9059" y="2472167"/>
            <a:ext cx="4508355" cy="1530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6CA8ED-95DE-2343-BCDE-E80E7C10FA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34" y="4121002"/>
            <a:ext cx="6852413" cy="2511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FC24C5-F676-FD40-88E2-B755F1F401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547" y="4658985"/>
            <a:ext cx="4508355" cy="20698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B67092-C874-1749-9065-BF0857E47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1472" y="650331"/>
            <a:ext cx="2768600" cy="398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61FE52-84E2-5941-94CA-C81863A03A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9262" y="-460"/>
            <a:ext cx="2511338" cy="25113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9E02F4-0BF9-FF44-9443-26263913442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905" y="137543"/>
            <a:ext cx="1777567" cy="12008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BD8493-0690-AE48-A4B2-06DF38DE28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613" y="1310231"/>
            <a:ext cx="1620859" cy="16208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400FE8-29E3-8C4C-A08B-0AF78F85B8E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182" y="3775266"/>
            <a:ext cx="1818423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55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4FC1-5C31-5A41-8718-350C00A3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Arial Black" panose="020B0604020202020204" pitchFamily="34" charset="0"/>
                <a:cs typeface="Arial Black" panose="020B0604020202020204" pitchFamily="34" charset="0"/>
              </a:rPr>
              <a:t>Who plays Minecraft? |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¿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Quién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juega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a Minecraft?</a:t>
            </a:r>
            <a:br>
              <a:rPr lang="en-GB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en-GB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en-GB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586374-DFF9-5048-B970-0E2D0DBD4A97}"/>
              </a:ext>
            </a:extLst>
          </p:cNvPr>
          <p:cNvSpPr/>
          <p:nvPr/>
        </p:nvSpPr>
        <p:spPr>
          <a:xfrm>
            <a:off x="10258816" y="5110619"/>
            <a:ext cx="1933184" cy="174738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E09E8F-7EBA-DD4E-9B39-69BBFDE701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31" y="2541922"/>
            <a:ext cx="1274470" cy="1312704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E41F0A8-88EA-CA4E-9110-48E0CD459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553620"/>
              </p:ext>
            </p:extLst>
          </p:nvPr>
        </p:nvGraphicFramePr>
        <p:xfrm>
          <a:off x="363134" y="1099227"/>
          <a:ext cx="1872066" cy="112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7BDE12-019B-0948-8452-95951BB97A73}"/>
              </a:ext>
            </a:extLst>
          </p:cNvPr>
          <p:cNvSpPr txBox="1"/>
          <p:nvPr/>
        </p:nvSpPr>
        <p:spPr>
          <a:xfrm>
            <a:off x="2622210" y="1245348"/>
            <a:ext cx="673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50-70% of children aged 6-12 years plays Minecraft</a:t>
            </a:r>
            <a:br>
              <a:rPr lang="en-GB" sz="2400" dirty="0"/>
            </a:b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50-70% de los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niños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de 6 a 12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años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juegan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Minecraft</a:t>
            </a:r>
            <a:endParaRPr lang="en-GB" sz="2400" baseline="0" dirty="0">
              <a:latin typeface="Futura BT Boo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0A1E2B-E5FC-4143-8E3A-F87C8AEB42AF}"/>
              </a:ext>
            </a:extLst>
          </p:cNvPr>
          <p:cNvSpPr txBox="1"/>
          <p:nvPr/>
        </p:nvSpPr>
        <p:spPr>
          <a:xfrm>
            <a:off x="2622210" y="2709715"/>
            <a:ext cx="8581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Approximately 60% of players are boys and 40% girls</a:t>
            </a:r>
            <a:br>
              <a:rPr lang="en-GB" sz="2400" dirty="0"/>
            </a:b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Aproximadamente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el 60% de los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jugadores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son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niños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y el 40%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niñas</a:t>
            </a:r>
            <a:endParaRPr lang="en-GB" sz="2400" baseline="0" dirty="0">
              <a:latin typeface="Futura BT Book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3F1807-E104-BC48-845C-F03A0BA09EDC}"/>
              </a:ext>
            </a:extLst>
          </p:cNvPr>
          <p:cNvSpPr txBox="1"/>
          <p:nvPr/>
        </p:nvSpPr>
        <p:spPr>
          <a:xfrm>
            <a:off x="2622210" y="4174082"/>
            <a:ext cx="6576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11% of parents play Minecraft with their children</a:t>
            </a:r>
            <a:br>
              <a:rPr lang="en-GB" sz="2400" dirty="0"/>
            </a:b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El 11% de los padres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juegan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Minecraft con sus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hijos</a:t>
            </a:r>
            <a:endParaRPr lang="en-GB" sz="2400" baseline="0" dirty="0">
              <a:latin typeface="Futura BT Book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624DBF-DBBB-E54D-9F02-8027B614E3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83" y="4174082"/>
            <a:ext cx="1630767" cy="936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E8BF2D-7741-8046-B72E-31B216927E68}"/>
              </a:ext>
            </a:extLst>
          </p:cNvPr>
          <p:cNvSpPr txBox="1"/>
          <p:nvPr/>
        </p:nvSpPr>
        <p:spPr>
          <a:xfrm>
            <a:off x="2622210" y="5638449"/>
            <a:ext cx="5870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Average player age is 24 years</a:t>
            </a:r>
            <a:br>
              <a:rPr lang="en-GB" sz="2400" dirty="0"/>
            </a:b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edad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media de los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jugadores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es de 24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años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GB" sz="2400" baseline="0" dirty="0">
              <a:latin typeface="Futura BT Book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1C8CC9-5D2E-3345-B37D-4523D620D8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02" y="5556649"/>
            <a:ext cx="1664956" cy="9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76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4" grpId="0"/>
      <p:bldP spid="17" grpId="0"/>
      <p:bldP spid="21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573C-F170-0C40-91D6-EAAAF0C4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60C42-25EB-DE41-8625-78081BCAB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b="1" dirty="0"/>
              <a:t>Block By Block</a:t>
            </a:r>
          </a:p>
          <a:p>
            <a:r>
              <a:rPr lang="en-GB" dirty="0">
                <a:hlinkClick r:id="rId2"/>
              </a:rPr>
              <a:t>https://www.youtube.com/watch?v=wGFRz39Lj3I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OpenStreetMap</a:t>
            </a:r>
          </a:p>
          <a:p>
            <a:r>
              <a:rPr lang="en-GB" dirty="0">
                <a:hlinkClick r:id="rId3"/>
              </a:rPr>
              <a:t>https://www.openstreetmap.org/#map=19/53.48053/-2.22897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Google Street View</a:t>
            </a:r>
          </a:p>
          <a:p>
            <a:r>
              <a:rPr lang="en-GB" dirty="0">
                <a:hlinkClick r:id="rId4"/>
              </a:rPr>
              <a:t>https://goo.gl/maps/E9qowYQ1jBsz51ba7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60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aseline="0" dirty="0" smtClean="0">
            <a:latin typeface="Futura BT Book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525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Futura BT Book</vt:lpstr>
      <vt:lpstr>System Font Regular</vt:lpstr>
      <vt:lpstr>Office Theme</vt:lpstr>
      <vt:lpstr>Digital Gaming Juegos Digitales  </vt:lpstr>
      <vt:lpstr>Digital Gaming | Juegos Digitales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plays Minecraft? | ¿Quién juega a Minecraft?  </vt:lpstr>
      <vt:lpstr>Weblinks</vt:lpstr>
      <vt:lpstr>Getting started | Empezando</vt:lpstr>
      <vt:lpstr>Getting started | Empezando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Gajos</dc:creator>
  <cp:lastModifiedBy>Paul Mahony</cp:lastModifiedBy>
  <cp:revision>283</cp:revision>
  <dcterms:created xsi:type="dcterms:W3CDTF">2020-04-30T09:43:01Z</dcterms:created>
  <dcterms:modified xsi:type="dcterms:W3CDTF">2021-11-04T12:22:29Z</dcterms:modified>
</cp:coreProperties>
</file>